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76" r:id="rId3"/>
    <p:sldId id="257" r:id="rId4"/>
    <p:sldId id="258" r:id="rId5"/>
    <p:sldId id="259" r:id="rId6"/>
    <p:sldId id="260" r:id="rId7"/>
    <p:sldId id="261" r:id="rId8"/>
    <p:sldId id="262" r:id="rId9"/>
    <p:sldId id="263" r:id="rId10"/>
    <p:sldId id="265" r:id="rId11"/>
    <p:sldId id="264" r:id="rId12"/>
    <p:sldId id="270" r:id="rId13"/>
    <p:sldId id="266" r:id="rId14"/>
    <p:sldId id="267" r:id="rId15"/>
    <p:sldId id="268" r:id="rId16"/>
    <p:sldId id="269" r:id="rId17"/>
    <p:sldId id="271" r:id="rId18"/>
    <p:sldId id="272" r:id="rId19"/>
    <p:sldId id="277"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74"/>
    <p:restoredTop sz="94567"/>
  </p:normalViewPr>
  <p:slideViewPr>
    <p:cSldViewPr snapToGrid="0" snapToObjects="1">
      <p:cViewPr varScale="1">
        <p:scale>
          <a:sx n="67" d="100"/>
          <a:sy n="67" d="100"/>
        </p:scale>
        <p:origin x="176"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F3EE0-4816-4987-9AA9-00F2014762E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87628BE-4BCA-4323-B057-31F024341CF5}">
      <dgm:prSet/>
      <dgm:spPr/>
      <dgm:t>
        <a:bodyPr/>
        <a:lstStyle/>
        <a:p>
          <a:r>
            <a:rPr lang="en-US"/>
            <a:t>Volunteer applications are online this year. You can complete multiple applications for all family members by logging out and back into the dashboard on McKeel Office. The deadline for completing the application is September 13th and will not be extended. </a:t>
          </a:r>
        </a:p>
      </dgm:t>
    </dgm:pt>
    <dgm:pt modelId="{B710BE76-9927-4B79-83A6-6A7816CE187A}" type="parTrans" cxnId="{1BB6D468-C28F-41AC-A452-5F2C5BF5C948}">
      <dgm:prSet/>
      <dgm:spPr/>
      <dgm:t>
        <a:bodyPr/>
        <a:lstStyle/>
        <a:p>
          <a:endParaRPr lang="en-US"/>
        </a:p>
      </dgm:t>
    </dgm:pt>
    <dgm:pt modelId="{E6A35C3D-3222-4108-8C7F-DDC392CC1E36}" type="sibTrans" cxnId="{1BB6D468-C28F-41AC-A452-5F2C5BF5C948}">
      <dgm:prSet/>
      <dgm:spPr/>
      <dgm:t>
        <a:bodyPr/>
        <a:lstStyle/>
        <a:p>
          <a:endParaRPr lang="en-US"/>
        </a:p>
      </dgm:t>
    </dgm:pt>
    <dgm:pt modelId="{7E9645EE-75ED-4E2A-BF4D-2372DE333A65}">
      <dgm:prSet/>
      <dgm:spPr/>
      <dgm:t>
        <a:bodyPr/>
        <a:lstStyle/>
        <a:p>
          <a:r>
            <a:rPr lang="en-US"/>
            <a:t>We have opportunities for you to volunteer including: changing bulletin boards, helping with rotation days, and junior achievement. Please email your child’s homeroom teacher if you are interested in helping. </a:t>
          </a:r>
        </a:p>
      </dgm:t>
    </dgm:pt>
    <dgm:pt modelId="{E296D49D-BD5F-4DC7-B816-1133C135CDD0}" type="parTrans" cxnId="{DB59B878-1875-45C3-8776-3B603A332FD4}">
      <dgm:prSet/>
      <dgm:spPr/>
      <dgm:t>
        <a:bodyPr/>
        <a:lstStyle/>
        <a:p>
          <a:endParaRPr lang="en-US"/>
        </a:p>
      </dgm:t>
    </dgm:pt>
    <dgm:pt modelId="{685F2863-2021-4F4E-BEAC-62BE7F853790}" type="sibTrans" cxnId="{DB59B878-1875-45C3-8776-3B603A332FD4}">
      <dgm:prSet/>
      <dgm:spPr/>
      <dgm:t>
        <a:bodyPr/>
        <a:lstStyle/>
        <a:p>
          <a:endParaRPr lang="en-US"/>
        </a:p>
      </dgm:t>
    </dgm:pt>
    <dgm:pt modelId="{1A21EFED-0F40-4BD5-92A2-D800406A44D0}">
      <dgm:prSet/>
      <dgm:spPr/>
      <dgm:t>
        <a:bodyPr/>
        <a:lstStyle/>
        <a:p>
          <a:r>
            <a:rPr lang="en-US"/>
            <a:t>Also, we encourage you to join the PTO. It is only $5 per family. The PTO does many wonderful things for our school and our classrooms. There are also opportunities to volunteer with PTO. </a:t>
          </a:r>
        </a:p>
      </dgm:t>
    </dgm:pt>
    <dgm:pt modelId="{42B59A43-5481-4AA5-B2C7-B157A6FB1A1E}" type="parTrans" cxnId="{D332F198-FA1D-413E-8F46-2E4B453B32B8}">
      <dgm:prSet/>
      <dgm:spPr/>
      <dgm:t>
        <a:bodyPr/>
        <a:lstStyle/>
        <a:p>
          <a:endParaRPr lang="en-US"/>
        </a:p>
      </dgm:t>
    </dgm:pt>
    <dgm:pt modelId="{A31BE98E-D1CC-43EC-A057-6D7717B7ED51}" type="sibTrans" cxnId="{D332F198-FA1D-413E-8F46-2E4B453B32B8}">
      <dgm:prSet/>
      <dgm:spPr/>
      <dgm:t>
        <a:bodyPr/>
        <a:lstStyle/>
        <a:p>
          <a:endParaRPr lang="en-US"/>
        </a:p>
      </dgm:t>
    </dgm:pt>
    <dgm:pt modelId="{A8004FAB-6CD3-9145-80EF-8D01F8C728DE}" type="pres">
      <dgm:prSet presAssocID="{A4DF3EE0-4816-4987-9AA9-00F2014762E2}" presName="hierChild1" presStyleCnt="0">
        <dgm:presLayoutVars>
          <dgm:chPref val="1"/>
          <dgm:dir/>
          <dgm:animOne val="branch"/>
          <dgm:animLvl val="lvl"/>
          <dgm:resizeHandles/>
        </dgm:presLayoutVars>
      </dgm:prSet>
      <dgm:spPr/>
    </dgm:pt>
    <dgm:pt modelId="{DE0F2EBC-ACF4-1542-843B-49F6E325F5A1}" type="pres">
      <dgm:prSet presAssocID="{F87628BE-4BCA-4323-B057-31F024341CF5}" presName="hierRoot1" presStyleCnt="0"/>
      <dgm:spPr/>
    </dgm:pt>
    <dgm:pt modelId="{4FF80F8D-0197-F44F-9B53-26F09800A869}" type="pres">
      <dgm:prSet presAssocID="{F87628BE-4BCA-4323-B057-31F024341CF5}" presName="composite" presStyleCnt="0"/>
      <dgm:spPr/>
    </dgm:pt>
    <dgm:pt modelId="{E6DC2B40-E8D4-B24A-BF12-2CF4CECCD370}" type="pres">
      <dgm:prSet presAssocID="{F87628BE-4BCA-4323-B057-31F024341CF5}" presName="background" presStyleLbl="node0" presStyleIdx="0" presStyleCnt="3"/>
      <dgm:spPr/>
    </dgm:pt>
    <dgm:pt modelId="{6F143289-C87A-9F46-8BCE-660F2C1AEAC5}" type="pres">
      <dgm:prSet presAssocID="{F87628BE-4BCA-4323-B057-31F024341CF5}" presName="text" presStyleLbl="fgAcc0" presStyleIdx="0" presStyleCnt="3">
        <dgm:presLayoutVars>
          <dgm:chPref val="3"/>
        </dgm:presLayoutVars>
      </dgm:prSet>
      <dgm:spPr/>
    </dgm:pt>
    <dgm:pt modelId="{CDA7F5CF-90A0-6949-970A-8E7412BC3810}" type="pres">
      <dgm:prSet presAssocID="{F87628BE-4BCA-4323-B057-31F024341CF5}" presName="hierChild2" presStyleCnt="0"/>
      <dgm:spPr/>
    </dgm:pt>
    <dgm:pt modelId="{39D7B117-D64D-D84D-8FA8-AD8E5E1C6168}" type="pres">
      <dgm:prSet presAssocID="{7E9645EE-75ED-4E2A-BF4D-2372DE333A65}" presName="hierRoot1" presStyleCnt="0"/>
      <dgm:spPr/>
    </dgm:pt>
    <dgm:pt modelId="{A390001C-D4D5-B44F-B4AE-01AC73FB8F30}" type="pres">
      <dgm:prSet presAssocID="{7E9645EE-75ED-4E2A-BF4D-2372DE333A65}" presName="composite" presStyleCnt="0"/>
      <dgm:spPr/>
    </dgm:pt>
    <dgm:pt modelId="{248AA9AF-8970-5848-83A0-F5A63AD13239}" type="pres">
      <dgm:prSet presAssocID="{7E9645EE-75ED-4E2A-BF4D-2372DE333A65}" presName="background" presStyleLbl="node0" presStyleIdx="1" presStyleCnt="3"/>
      <dgm:spPr/>
    </dgm:pt>
    <dgm:pt modelId="{EC9FA2A9-680D-794E-8A7E-744FAD65A41E}" type="pres">
      <dgm:prSet presAssocID="{7E9645EE-75ED-4E2A-BF4D-2372DE333A65}" presName="text" presStyleLbl="fgAcc0" presStyleIdx="1" presStyleCnt="3">
        <dgm:presLayoutVars>
          <dgm:chPref val="3"/>
        </dgm:presLayoutVars>
      </dgm:prSet>
      <dgm:spPr/>
    </dgm:pt>
    <dgm:pt modelId="{760EC47A-B2D0-9D42-A24E-A26AC4039F84}" type="pres">
      <dgm:prSet presAssocID="{7E9645EE-75ED-4E2A-BF4D-2372DE333A65}" presName="hierChild2" presStyleCnt="0"/>
      <dgm:spPr/>
    </dgm:pt>
    <dgm:pt modelId="{5C465D51-0AB6-7246-B270-262671F3657E}" type="pres">
      <dgm:prSet presAssocID="{1A21EFED-0F40-4BD5-92A2-D800406A44D0}" presName="hierRoot1" presStyleCnt="0"/>
      <dgm:spPr/>
    </dgm:pt>
    <dgm:pt modelId="{06D700F1-65E6-1246-A0CD-89A3B57F330C}" type="pres">
      <dgm:prSet presAssocID="{1A21EFED-0F40-4BD5-92A2-D800406A44D0}" presName="composite" presStyleCnt="0"/>
      <dgm:spPr/>
    </dgm:pt>
    <dgm:pt modelId="{1DC8A853-0855-FC4D-AB75-22716FF08E25}" type="pres">
      <dgm:prSet presAssocID="{1A21EFED-0F40-4BD5-92A2-D800406A44D0}" presName="background" presStyleLbl="node0" presStyleIdx="2" presStyleCnt="3"/>
      <dgm:spPr/>
    </dgm:pt>
    <dgm:pt modelId="{0C70A4C3-65D7-6F4E-B026-A20B46A5CEB3}" type="pres">
      <dgm:prSet presAssocID="{1A21EFED-0F40-4BD5-92A2-D800406A44D0}" presName="text" presStyleLbl="fgAcc0" presStyleIdx="2" presStyleCnt="3">
        <dgm:presLayoutVars>
          <dgm:chPref val="3"/>
        </dgm:presLayoutVars>
      </dgm:prSet>
      <dgm:spPr/>
    </dgm:pt>
    <dgm:pt modelId="{EA4EA821-D09C-2746-A590-5314762380F1}" type="pres">
      <dgm:prSet presAssocID="{1A21EFED-0F40-4BD5-92A2-D800406A44D0}" presName="hierChild2" presStyleCnt="0"/>
      <dgm:spPr/>
    </dgm:pt>
  </dgm:ptLst>
  <dgm:cxnLst>
    <dgm:cxn modelId="{EE6BD21D-74EC-434B-BCB6-68C1310912A0}" type="presOf" srcId="{1A21EFED-0F40-4BD5-92A2-D800406A44D0}" destId="{0C70A4C3-65D7-6F4E-B026-A20B46A5CEB3}" srcOrd="0" destOrd="0" presId="urn:microsoft.com/office/officeart/2005/8/layout/hierarchy1"/>
    <dgm:cxn modelId="{1BB6D468-C28F-41AC-A452-5F2C5BF5C948}" srcId="{A4DF3EE0-4816-4987-9AA9-00F2014762E2}" destId="{F87628BE-4BCA-4323-B057-31F024341CF5}" srcOrd="0" destOrd="0" parTransId="{B710BE76-9927-4B79-83A6-6A7816CE187A}" sibTransId="{E6A35C3D-3222-4108-8C7F-DDC392CC1E36}"/>
    <dgm:cxn modelId="{C3099578-84A1-C449-BACB-3CA53A88CB1B}" type="presOf" srcId="{A4DF3EE0-4816-4987-9AA9-00F2014762E2}" destId="{A8004FAB-6CD3-9145-80EF-8D01F8C728DE}" srcOrd="0" destOrd="0" presId="urn:microsoft.com/office/officeart/2005/8/layout/hierarchy1"/>
    <dgm:cxn modelId="{DB59B878-1875-45C3-8776-3B603A332FD4}" srcId="{A4DF3EE0-4816-4987-9AA9-00F2014762E2}" destId="{7E9645EE-75ED-4E2A-BF4D-2372DE333A65}" srcOrd="1" destOrd="0" parTransId="{E296D49D-BD5F-4DC7-B816-1133C135CDD0}" sibTransId="{685F2863-2021-4F4E-BEAC-62BE7F853790}"/>
    <dgm:cxn modelId="{1168A893-C5B0-DA40-A69F-510FF04F57F4}" type="presOf" srcId="{F87628BE-4BCA-4323-B057-31F024341CF5}" destId="{6F143289-C87A-9F46-8BCE-660F2C1AEAC5}" srcOrd="0" destOrd="0" presId="urn:microsoft.com/office/officeart/2005/8/layout/hierarchy1"/>
    <dgm:cxn modelId="{D332F198-FA1D-413E-8F46-2E4B453B32B8}" srcId="{A4DF3EE0-4816-4987-9AA9-00F2014762E2}" destId="{1A21EFED-0F40-4BD5-92A2-D800406A44D0}" srcOrd="2" destOrd="0" parTransId="{42B59A43-5481-4AA5-B2C7-B157A6FB1A1E}" sibTransId="{A31BE98E-D1CC-43EC-A057-6D7717B7ED51}"/>
    <dgm:cxn modelId="{9CB1A0CD-0F2E-FF45-8238-7C1AA322338D}" type="presOf" srcId="{7E9645EE-75ED-4E2A-BF4D-2372DE333A65}" destId="{EC9FA2A9-680D-794E-8A7E-744FAD65A41E}" srcOrd="0" destOrd="0" presId="urn:microsoft.com/office/officeart/2005/8/layout/hierarchy1"/>
    <dgm:cxn modelId="{1D6BE751-A9B7-D34B-9A99-BDBCB2952CFF}" type="presParOf" srcId="{A8004FAB-6CD3-9145-80EF-8D01F8C728DE}" destId="{DE0F2EBC-ACF4-1542-843B-49F6E325F5A1}" srcOrd="0" destOrd="0" presId="urn:microsoft.com/office/officeart/2005/8/layout/hierarchy1"/>
    <dgm:cxn modelId="{92742AF1-CBE4-ED4B-B298-16A44DF203CA}" type="presParOf" srcId="{DE0F2EBC-ACF4-1542-843B-49F6E325F5A1}" destId="{4FF80F8D-0197-F44F-9B53-26F09800A869}" srcOrd="0" destOrd="0" presId="urn:microsoft.com/office/officeart/2005/8/layout/hierarchy1"/>
    <dgm:cxn modelId="{EFC01770-04F5-D346-99DE-A4E4E075B7D1}" type="presParOf" srcId="{4FF80F8D-0197-F44F-9B53-26F09800A869}" destId="{E6DC2B40-E8D4-B24A-BF12-2CF4CECCD370}" srcOrd="0" destOrd="0" presId="urn:microsoft.com/office/officeart/2005/8/layout/hierarchy1"/>
    <dgm:cxn modelId="{6C61C736-38BE-B84F-8BE2-55EF13F77F8F}" type="presParOf" srcId="{4FF80F8D-0197-F44F-9B53-26F09800A869}" destId="{6F143289-C87A-9F46-8BCE-660F2C1AEAC5}" srcOrd="1" destOrd="0" presId="urn:microsoft.com/office/officeart/2005/8/layout/hierarchy1"/>
    <dgm:cxn modelId="{4E2E6650-325A-4C46-BFE1-C57EE48CA73A}" type="presParOf" srcId="{DE0F2EBC-ACF4-1542-843B-49F6E325F5A1}" destId="{CDA7F5CF-90A0-6949-970A-8E7412BC3810}" srcOrd="1" destOrd="0" presId="urn:microsoft.com/office/officeart/2005/8/layout/hierarchy1"/>
    <dgm:cxn modelId="{9C4EB2DC-0E52-E84E-BCBD-D5DE953D0905}" type="presParOf" srcId="{A8004FAB-6CD3-9145-80EF-8D01F8C728DE}" destId="{39D7B117-D64D-D84D-8FA8-AD8E5E1C6168}" srcOrd="1" destOrd="0" presId="urn:microsoft.com/office/officeart/2005/8/layout/hierarchy1"/>
    <dgm:cxn modelId="{ADE2905A-01B3-C149-A726-DCBE2437017B}" type="presParOf" srcId="{39D7B117-D64D-D84D-8FA8-AD8E5E1C6168}" destId="{A390001C-D4D5-B44F-B4AE-01AC73FB8F30}" srcOrd="0" destOrd="0" presId="urn:microsoft.com/office/officeart/2005/8/layout/hierarchy1"/>
    <dgm:cxn modelId="{8B990C5D-A617-A44C-B578-D16E18EE0421}" type="presParOf" srcId="{A390001C-D4D5-B44F-B4AE-01AC73FB8F30}" destId="{248AA9AF-8970-5848-83A0-F5A63AD13239}" srcOrd="0" destOrd="0" presId="urn:microsoft.com/office/officeart/2005/8/layout/hierarchy1"/>
    <dgm:cxn modelId="{70112C89-7DD2-EA4C-8184-45C3B644E5FD}" type="presParOf" srcId="{A390001C-D4D5-B44F-B4AE-01AC73FB8F30}" destId="{EC9FA2A9-680D-794E-8A7E-744FAD65A41E}" srcOrd="1" destOrd="0" presId="urn:microsoft.com/office/officeart/2005/8/layout/hierarchy1"/>
    <dgm:cxn modelId="{B1658E7A-842D-5048-B090-1954C4B042F4}" type="presParOf" srcId="{39D7B117-D64D-D84D-8FA8-AD8E5E1C6168}" destId="{760EC47A-B2D0-9D42-A24E-A26AC4039F84}" srcOrd="1" destOrd="0" presId="urn:microsoft.com/office/officeart/2005/8/layout/hierarchy1"/>
    <dgm:cxn modelId="{79583A73-676A-BE43-AE4C-A468717C90C1}" type="presParOf" srcId="{A8004FAB-6CD3-9145-80EF-8D01F8C728DE}" destId="{5C465D51-0AB6-7246-B270-262671F3657E}" srcOrd="2" destOrd="0" presId="urn:microsoft.com/office/officeart/2005/8/layout/hierarchy1"/>
    <dgm:cxn modelId="{43E2E3D2-CBBE-F644-94A7-F6B16853ABD6}" type="presParOf" srcId="{5C465D51-0AB6-7246-B270-262671F3657E}" destId="{06D700F1-65E6-1246-A0CD-89A3B57F330C}" srcOrd="0" destOrd="0" presId="urn:microsoft.com/office/officeart/2005/8/layout/hierarchy1"/>
    <dgm:cxn modelId="{4B7D619C-3373-0B4C-9352-6AF5EA02B88A}" type="presParOf" srcId="{06D700F1-65E6-1246-A0CD-89A3B57F330C}" destId="{1DC8A853-0855-FC4D-AB75-22716FF08E25}" srcOrd="0" destOrd="0" presId="urn:microsoft.com/office/officeart/2005/8/layout/hierarchy1"/>
    <dgm:cxn modelId="{E0EF6354-8F20-5F47-9CAE-7B4831343BB5}" type="presParOf" srcId="{06D700F1-65E6-1246-A0CD-89A3B57F330C}" destId="{0C70A4C3-65D7-6F4E-B026-A20B46A5CEB3}" srcOrd="1" destOrd="0" presId="urn:microsoft.com/office/officeart/2005/8/layout/hierarchy1"/>
    <dgm:cxn modelId="{BB4AFD47-0369-6547-8A84-8D8F97A73218}" type="presParOf" srcId="{5C465D51-0AB6-7246-B270-262671F3657E}" destId="{EA4EA821-D09C-2746-A590-5314762380F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C2B40-E8D4-B24A-BF12-2CF4CECCD370}">
      <dsp:nvSpPr>
        <dsp:cNvPr id="0" name=""/>
        <dsp:cNvSpPr/>
      </dsp:nvSpPr>
      <dsp:spPr>
        <a:xfrm>
          <a:off x="0" y="511845"/>
          <a:ext cx="2846069" cy="180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143289-C87A-9F46-8BCE-660F2C1AEAC5}">
      <dsp:nvSpPr>
        <dsp:cNvPr id="0" name=""/>
        <dsp:cNvSpPr/>
      </dsp:nvSpPr>
      <dsp:spPr>
        <a:xfrm>
          <a:off x="316230"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Volunteer applications are online this year. You can complete multiple applications for all family members by logging out and back into the dashboard on McKeel Office. The deadline for completing the application is September 13th and will not be extended. </a:t>
          </a:r>
        </a:p>
      </dsp:txBody>
      <dsp:txXfrm>
        <a:off x="369163" y="865197"/>
        <a:ext cx="2740203" cy="1701388"/>
      </dsp:txXfrm>
    </dsp:sp>
    <dsp:sp modelId="{248AA9AF-8970-5848-83A0-F5A63AD13239}">
      <dsp:nvSpPr>
        <dsp:cNvPr id="0" name=""/>
        <dsp:cNvSpPr/>
      </dsp:nvSpPr>
      <dsp:spPr>
        <a:xfrm>
          <a:off x="3478530" y="511845"/>
          <a:ext cx="2846069" cy="180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9FA2A9-680D-794E-8A7E-744FAD65A41E}">
      <dsp:nvSpPr>
        <dsp:cNvPr id="0" name=""/>
        <dsp:cNvSpPr/>
      </dsp:nvSpPr>
      <dsp:spPr>
        <a:xfrm>
          <a:off x="3794759"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We have opportunities for you to volunteer including: changing bulletin boards, helping with rotation days, and junior achievement. Please email your child’s homeroom teacher if you are interested in helping. </a:t>
          </a:r>
        </a:p>
      </dsp:txBody>
      <dsp:txXfrm>
        <a:off x="3847692" y="865197"/>
        <a:ext cx="2740203" cy="1701388"/>
      </dsp:txXfrm>
    </dsp:sp>
    <dsp:sp modelId="{1DC8A853-0855-FC4D-AB75-22716FF08E25}">
      <dsp:nvSpPr>
        <dsp:cNvPr id="0" name=""/>
        <dsp:cNvSpPr/>
      </dsp:nvSpPr>
      <dsp:spPr>
        <a:xfrm>
          <a:off x="6957059" y="511845"/>
          <a:ext cx="2846069" cy="180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70A4C3-65D7-6F4E-B026-A20B46A5CEB3}">
      <dsp:nvSpPr>
        <dsp:cNvPr id="0" name=""/>
        <dsp:cNvSpPr/>
      </dsp:nvSpPr>
      <dsp:spPr>
        <a:xfrm>
          <a:off x="7273289"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Also, we encourage you to join the PTO. It is only $5 per family. The PTO does many wonderful things for our school and our classrooms. There are also opportunities to volunteer with PTO. </a:t>
          </a:r>
        </a:p>
      </dsp:txBody>
      <dsp:txXfrm>
        <a:off x="7326222" y="865197"/>
        <a:ext cx="2740203" cy="17013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147CD6-9E8C-5A4B-920E-0B4AE7B8D2F9}" type="datetimeFigureOut">
              <a:rPr lang="en-US" smtClean="0"/>
              <a:t>8/17/19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18A6C-945F-1F4C-8D61-07967021173D}" type="slidenum">
              <a:rPr lang="en-US" smtClean="0"/>
              <a:t>‹#›</a:t>
            </a:fld>
            <a:endParaRPr lang="en-US"/>
          </a:p>
        </p:txBody>
      </p:sp>
    </p:spTree>
    <p:extLst>
      <p:ext uri="{BB962C8B-B14F-4D97-AF65-F5344CB8AC3E}">
        <p14:creationId xmlns:p14="http://schemas.microsoft.com/office/powerpoint/2010/main" val="419301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147CD6-9E8C-5A4B-920E-0B4AE7B8D2F9}" type="datetimeFigureOut">
              <a:rPr lang="en-US" smtClean="0"/>
              <a:t>8/17/19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18A6C-945F-1F4C-8D61-07967021173D}" type="slidenum">
              <a:rPr lang="en-US" smtClean="0"/>
              <a:t>‹#›</a:t>
            </a:fld>
            <a:endParaRPr lang="en-US"/>
          </a:p>
        </p:txBody>
      </p:sp>
    </p:spTree>
    <p:extLst>
      <p:ext uri="{BB962C8B-B14F-4D97-AF65-F5344CB8AC3E}">
        <p14:creationId xmlns:p14="http://schemas.microsoft.com/office/powerpoint/2010/main" val="286121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147CD6-9E8C-5A4B-920E-0B4AE7B8D2F9}" type="datetimeFigureOut">
              <a:rPr lang="en-US" smtClean="0"/>
              <a:t>8/17/19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18A6C-945F-1F4C-8D61-07967021173D}" type="slidenum">
              <a:rPr lang="en-US" smtClean="0"/>
              <a:t>‹#›</a:t>
            </a:fld>
            <a:endParaRPr lang="en-US"/>
          </a:p>
        </p:txBody>
      </p:sp>
    </p:spTree>
    <p:extLst>
      <p:ext uri="{BB962C8B-B14F-4D97-AF65-F5344CB8AC3E}">
        <p14:creationId xmlns:p14="http://schemas.microsoft.com/office/powerpoint/2010/main" val="291755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147CD6-9E8C-5A4B-920E-0B4AE7B8D2F9}" type="datetimeFigureOut">
              <a:rPr lang="en-US" smtClean="0"/>
              <a:t>8/17/19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18A6C-945F-1F4C-8D61-07967021173D}" type="slidenum">
              <a:rPr lang="en-US" smtClean="0"/>
              <a:t>‹#›</a:t>
            </a:fld>
            <a:endParaRPr lang="en-US"/>
          </a:p>
        </p:txBody>
      </p:sp>
    </p:spTree>
    <p:extLst>
      <p:ext uri="{BB962C8B-B14F-4D97-AF65-F5344CB8AC3E}">
        <p14:creationId xmlns:p14="http://schemas.microsoft.com/office/powerpoint/2010/main" val="128247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147CD6-9E8C-5A4B-920E-0B4AE7B8D2F9}" type="datetimeFigureOut">
              <a:rPr lang="en-US" smtClean="0"/>
              <a:t>8/17/19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18A6C-945F-1F4C-8D61-07967021173D}" type="slidenum">
              <a:rPr lang="en-US" smtClean="0"/>
              <a:t>‹#›</a:t>
            </a:fld>
            <a:endParaRPr lang="en-US"/>
          </a:p>
        </p:txBody>
      </p:sp>
    </p:spTree>
    <p:extLst>
      <p:ext uri="{BB962C8B-B14F-4D97-AF65-F5344CB8AC3E}">
        <p14:creationId xmlns:p14="http://schemas.microsoft.com/office/powerpoint/2010/main" val="1487567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147CD6-9E8C-5A4B-920E-0B4AE7B8D2F9}" type="datetimeFigureOut">
              <a:rPr lang="en-US" smtClean="0"/>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18A6C-945F-1F4C-8D61-07967021173D}" type="slidenum">
              <a:rPr lang="en-US" smtClean="0"/>
              <a:t>‹#›</a:t>
            </a:fld>
            <a:endParaRPr lang="en-US"/>
          </a:p>
        </p:txBody>
      </p:sp>
    </p:spTree>
    <p:extLst>
      <p:ext uri="{BB962C8B-B14F-4D97-AF65-F5344CB8AC3E}">
        <p14:creationId xmlns:p14="http://schemas.microsoft.com/office/powerpoint/2010/main" val="145283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47CD6-9E8C-5A4B-920E-0B4AE7B8D2F9}" type="datetimeFigureOut">
              <a:rPr lang="en-US" smtClean="0"/>
              <a:t>8/17/19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18A6C-945F-1F4C-8D61-07967021173D}" type="slidenum">
              <a:rPr lang="en-US" smtClean="0"/>
              <a:t>‹#›</a:t>
            </a:fld>
            <a:endParaRPr lang="en-US"/>
          </a:p>
        </p:txBody>
      </p:sp>
    </p:spTree>
    <p:extLst>
      <p:ext uri="{BB962C8B-B14F-4D97-AF65-F5344CB8AC3E}">
        <p14:creationId xmlns:p14="http://schemas.microsoft.com/office/powerpoint/2010/main" val="144956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147CD6-9E8C-5A4B-920E-0B4AE7B8D2F9}" type="datetimeFigureOut">
              <a:rPr lang="en-US" smtClean="0"/>
              <a:t>8/17/19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18A6C-945F-1F4C-8D61-07967021173D}" type="slidenum">
              <a:rPr lang="en-US" smtClean="0"/>
              <a:t>‹#›</a:t>
            </a:fld>
            <a:endParaRPr lang="en-US"/>
          </a:p>
        </p:txBody>
      </p:sp>
    </p:spTree>
    <p:extLst>
      <p:ext uri="{BB962C8B-B14F-4D97-AF65-F5344CB8AC3E}">
        <p14:creationId xmlns:p14="http://schemas.microsoft.com/office/powerpoint/2010/main" val="356219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47CD6-9E8C-5A4B-920E-0B4AE7B8D2F9}" type="datetimeFigureOut">
              <a:rPr lang="en-US" smtClean="0"/>
              <a:t>8/17/19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18A6C-945F-1F4C-8D61-07967021173D}" type="slidenum">
              <a:rPr lang="en-US" smtClean="0"/>
              <a:t>‹#›</a:t>
            </a:fld>
            <a:endParaRPr lang="en-US"/>
          </a:p>
        </p:txBody>
      </p:sp>
    </p:spTree>
    <p:extLst>
      <p:ext uri="{BB962C8B-B14F-4D97-AF65-F5344CB8AC3E}">
        <p14:creationId xmlns:p14="http://schemas.microsoft.com/office/powerpoint/2010/main" val="695242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147CD6-9E8C-5A4B-920E-0B4AE7B8D2F9}" type="datetimeFigureOut">
              <a:rPr lang="en-US" smtClean="0"/>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18A6C-945F-1F4C-8D61-07967021173D}" type="slidenum">
              <a:rPr lang="en-US" smtClean="0"/>
              <a:t>‹#›</a:t>
            </a:fld>
            <a:endParaRPr lang="en-US"/>
          </a:p>
        </p:txBody>
      </p:sp>
    </p:spTree>
    <p:extLst>
      <p:ext uri="{BB962C8B-B14F-4D97-AF65-F5344CB8AC3E}">
        <p14:creationId xmlns:p14="http://schemas.microsoft.com/office/powerpoint/2010/main" val="304454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147CD6-9E8C-5A4B-920E-0B4AE7B8D2F9}" type="datetimeFigureOut">
              <a:rPr lang="en-US" smtClean="0"/>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18A6C-945F-1F4C-8D61-07967021173D}" type="slidenum">
              <a:rPr lang="en-US" smtClean="0"/>
              <a:t>‹#›</a:t>
            </a:fld>
            <a:endParaRPr lang="en-US"/>
          </a:p>
        </p:txBody>
      </p:sp>
    </p:spTree>
    <p:extLst>
      <p:ext uri="{BB962C8B-B14F-4D97-AF65-F5344CB8AC3E}">
        <p14:creationId xmlns:p14="http://schemas.microsoft.com/office/powerpoint/2010/main" val="70242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47CD6-9E8C-5A4B-920E-0B4AE7B8D2F9}" type="datetimeFigureOut">
              <a:rPr lang="en-US" smtClean="0"/>
              <a:t>8/17/19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18A6C-945F-1F4C-8D61-07967021173D}" type="slidenum">
              <a:rPr lang="en-US" smtClean="0"/>
              <a:t>‹#›</a:t>
            </a:fld>
            <a:endParaRPr lang="en-US"/>
          </a:p>
        </p:txBody>
      </p:sp>
    </p:spTree>
    <p:extLst>
      <p:ext uri="{BB962C8B-B14F-4D97-AF65-F5344CB8AC3E}">
        <p14:creationId xmlns:p14="http://schemas.microsoft.com/office/powerpoint/2010/main" val="4027692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ame-icons.net/lorc/originals/shiny-apple.htm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ac4th.weebly.com/"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D4D1FD-AF41-E748-B700-62B67322B0E5}"/>
              </a:ext>
            </a:extLst>
          </p:cNvPr>
          <p:cNvSpPr>
            <a:spLocks noGrp="1"/>
          </p:cNvSpPr>
          <p:nvPr>
            <p:ph type="ctrTitle"/>
          </p:nvPr>
        </p:nvSpPr>
        <p:spPr>
          <a:xfrm>
            <a:off x="634276" y="803705"/>
            <a:ext cx="4208656" cy="3034857"/>
          </a:xfrm>
        </p:spPr>
        <p:txBody>
          <a:bodyPr anchor="b">
            <a:normAutofit/>
          </a:bodyPr>
          <a:lstStyle/>
          <a:p>
            <a:pPr algn="r"/>
            <a:r>
              <a:rPr lang="en-US" sz="5400">
                <a:solidFill>
                  <a:srgbClr val="FFFFFF"/>
                </a:solidFill>
                <a:latin typeface="Bernard MT Condensed" panose="02050806060905020404" pitchFamily="18" charset="77"/>
              </a:rPr>
              <a:t>Welcome Back to School </a:t>
            </a:r>
          </a:p>
        </p:txBody>
      </p:sp>
      <p:sp>
        <p:nvSpPr>
          <p:cNvPr id="3" name="Subtitle 2">
            <a:extLst>
              <a:ext uri="{FF2B5EF4-FFF2-40B4-BE49-F238E27FC236}">
                <a16:creationId xmlns:a16="http://schemas.microsoft.com/office/drawing/2014/main" id="{D13C548E-EFCC-384E-AC5C-91A421CCBEC8}"/>
              </a:ext>
            </a:extLst>
          </p:cNvPr>
          <p:cNvSpPr>
            <a:spLocks noGrp="1"/>
          </p:cNvSpPr>
          <p:nvPr>
            <p:ph type="subTitle" idx="1"/>
          </p:nvPr>
        </p:nvSpPr>
        <p:spPr>
          <a:xfrm>
            <a:off x="638921" y="4013165"/>
            <a:ext cx="4204012" cy="2205732"/>
          </a:xfrm>
        </p:spPr>
        <p:txBody>
          <a:bodyPr anchor="t">
            <a:normAutofit/>
          </a:bodyPr>
          <a:lstStyle/>
          <a:p>
            <a:pPr algn="r"/>
            <a:r>
              <a:rPr lang="en-US" sz="1800" b="1" u="sng" dirty="0">
                <a:solidFill>
                  <a:srgbClr val="FFFFFF"/>
                </a:solidFill>
              </a:rPr>
              <a:t>4</a:t>
            </a:r>
            <a:r>
              <a:rPr lang="en-US" sz="1800" b="1" u="sng" baseline="30000" dirty="0">
                <a:solidFill>
                  <a:srgbClr val="FFFFFF"/>
                </a:solidFill>
              </a:rPr>
              <a:t>th</a:t>
            </a:r>
            <a:r>
              <a:rPr lang="en-US" sz="1800" b="1" u="sng" dirty="0">
                <a:solidFill>
                  <a:srgbClr val="FFFFFF"/>
                </a:solidFill>
              </a:rPr>
              <a:t> Grade Team</a:t>
            </a:r>
          </a:p>
          <a:p>
            <a:pPr algn="r"/>
            <a:r>
              <a:rPr lang="en-US" sz="1800" dirty="0">
                <a:solidFill>
                  <a:srgbClr val="FFFFFF"/>
                </a:solidFill>
              </a:rPr>
              <a:t>Mrs. Bailey</a:t>
            </a:r>
          </a:p>
          <a:p>
            <a:pPr algn="r"/>
            <a:r>
              <a:rPr lang="en-US" sz="1800" dirty="0">
                <a:solidFill>
                  <a:srgbClr val="FFFFFF"/>
                </a:solidFill>
              </a:rPr>
              <a:t>Ms. Dougherty</a:t>
            </a:r>
          </a:p>
          <a:p>
            <a:pPr algn="r"/>
            <a:r>
              <a:rPr lang="en-US" sz="1800" dirty="0">
                <a:solidFill>
                  <a:srgbClr val="FFFFFF"/>
                </a:solidFill>
              </a:rPr>
              <a:t>Mrs. Taylor</a:t>
            </a:r>
          </a:p>
          <a:p>
            <a:pPr algn="r"/>
            <a:r>
              <a:rPr lang="en-US" sz="1800" dirty="0">
                <a:solidFill>
                  <a:srgbClr val="FFFFFF"/>
                </a:solidFill>
              </a:rPr>
              <a:t>Mrs. </a:t>
            </a:r>
            <a:r>
              <a:rPr lang="en-US" sz="1800" dirty="0" err="1">
                <a:solidFill>
                  <a:srgbClr val="FFFFFF"/>
                </a:solidFill>
              </a:rPr>
              <a:t>Testerman</a:t>
            </a:r>
            <a:r>
              <a:rPr lang="en-US" sz="1800" dirty="0">
                <a:solidFill>
                  <a:srgbClr val="FFFFFF"/>
                </a:solidFill>
              </a:rPr>
              <a:t> </a:t>
            </a:r>
          </a:p>
          <a:p>
            <a:pPr algn="r"/>
            <a:endParaRPr lang="en-US" sz="1800" dirty="0">
              <a:solidFill>
                <a:srgbClr val="FFFFFF"/>
              </a:solidFill>
            </a:endParaRPr>
          </a:p>
        </p:txBody>
      </p:sp>
      <p:cxnSp>
        <p:nvCxnSpPr>
          <p:cNvPr id="18" name="Straight Connector 17">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47D9070-1FC7-7049-A7C2-4AC9234AEA9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699753"/>
            <a:ext cx="5459470" cy="5459470"/>
          </a:xfrm>
          <a:prstGeom prst="rect">
            <a:avLst/>
          </a:prstGeom>
        </p:spPr>
      </p:pic>
      <p:sp>
        <p:nvSpPr>
          <p:cNvPr id="11" name="TextBox 10">
            <a:extLst>
              <a:ext uri="{FF2B5EF4-FFF2-40B4-BE49-F238E27FC236}">
                <a16:creationId xmlns:a16="http://schemas.microsoft.com/office/drawing/2014/main" id="{57C57CAB-15CB-B648-BA27-9AEDAC2FD5D0}"/>
              </a:ext>
            </a:extLst>
          </p:cNvPr>
          <p:cNvSpPr txBox="1"/>
          <p:nvPr/>
        </p:nvSpPr>
        <p:spPr>
          <a:xfrm>
            <a:off x="9368654" y="5959168"/>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game-icons.net/lorc/originals/shiny-appl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419390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8FD772-9C01-2E4E-B996-131B2A02CD3A}"/>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Birthdays</a:t>
            </a:r>
          </a:p>
        </p:txBody>
      </p:sp>
      <p:pic>
        <p:nvPicPr>
          <p:cNvPr id="4" name="Picture 3">
            <a:extLst>
              <a:ext uri="{FF2B5EF4-FFF2-40B4-BE49-F238E27FC236}">
                <a16:creationId xmlns:a16="http://schemas.microsoft.com/office/drawing/2014/main" id="{0164F2BD-E6A3-3A4D-8711-D78EA862A476}"/>
              </a:ext>
            </a:extLst>
          </p:cNvPr>
          <p:cNvPicPr>
            <a:picLocks noChangeAspect="1"/>
          </p:cNvPicPr>
          <p:nvPr/>
        </p:nvPicPr>
        <p:blipFill rotWithShape="1">
          <a:blip r:embed="rId2"/>
          <a:srcRect t="667" r="-2" b="-2"/>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907C10F-40A1-A649-8AC6-D6D471C431D0}"/>
              </a:ext>
            </a:extLst>
          </p:cNvPr>
          <p:cNvSpPr>
            <a:spLocks noGrp="1"/>
          </p:cNvSpPr>
          <p:nvPr>
            <p:ph idx="1"/>
          </p:nvPr>
        </p:nvSpPr>
        <p:spPr>
          <a:xfrm>
            <a:off x="8029319" y="917725"/>
            <a:ext cx="3424739" cy="4852362"/>
          </a:xfrm>
        </p:spPr>
        <p:txBody>
          <a:bodyPr anchor="ctr">
            <a:normAutofit/>
          </a:bodyPr>
          <a:lstStyle/>
          <a:p>
            <a:r>
              <a:rPr lang="en-US" sz="2000" dirty="0" err="1">
                <a:solidFill>
                  <a:srgbClr val="FFFFFF"/>
                </a:solidFill>
              </a:rPr>
              <a:t>McKeel</a:t>
            </a:r>
            <a:r>
              <a:rPr lang="en-US" sz="2000" dirty="0">
                <a:solidFill>
                  <a:srgbClr val="FFFFFF"/>
                </a:solidFill>
              </a:rPr>
              <a:t> Academy Central will recognize student birthdays on a weekly basis at school. </a:t>
            </a:r>
          </a:p>
          <a:p>
            <a:r>
              <a:rPr lang="en-US" sz="2000" dirty="0">
                <a:solidFill>
                  <a:srgbClr val="FFFFFF"/>
                </a:solidFill>
              </a:rPr>
              <a:t>Please do not send in food or invitations for celebrations.</a:t>
            </a:r>
          </a:p>
          <a:p>
            <a:r>
              <a:rPr lang="en-US" sz="2000" dirty="0">
                <a:solidFill>
                  <a:srgbClr val="FFFFFF"/>
                </a:solidFill>
              </a:rPr>
              <a:t>Page 2 of the agenda. </a:t>
            </a:r>
          </a:p>
          <a:p>
            <a:endParaRPr lang="en-US" sz="2000" dirty="0">
              <a:solidFill>
                <a:srgbClr val="FFFFFF"/>
              </a:solidFill>
            </a:endParaRPr>
          </a:p>
        </p:txBody>
      </p:sp>
    </p:spTree>
    <p:extLst>
      <p:ext uri="{BB962C8B-B14F-4D97-AF65-F5344CB8AC3E}">
        <p14:creationId xmlns:p14="http://schemas.microsoft.com/office/powerpoint/2010/main" val="348830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8E53DB-1888-3A4A-8D28-DE833CC58F4B}"/>
              </a:ext>
            </a:extLst>
          </p:cNvPr>
          <p:cNvSpPr>
            <a:spLocks noGrp="1"/>
          </p:cNvSpPr>
          <p:nvPr>
            <p:ph type="title"/>
          </p:nvPr>
        </p:nvSpPr>
        <p:spPr>
          <a:xfrm>
            <a:off x="6094105" y="802955"/>
            <a:ext cx="4977976" cy="1454051"/>
          </a:xfrm>
        </p:spPr>
        <p:txBody>
          <a:bodyPr>
            <a:normAutofit/>
          </a:bodyPr>
          <a:lstStyle/>
          <a:p>
            <a:r>
              <a:rPr lang="en-US">
                <a:solidFill>
                  <a:srgbClr val="000000"/>
                </a:solidFill>
              </a:rPr>
              <a:t>Reading</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83784901-F005-3A46-8C79-EC8FA884E563}"/>
              </a:ext>
            </a:extLst>
          </p:cNvPr>
          <p:cNvPicPr>
            <a:picLocks noChangeAspect="1"/>
          </p:cNvPicPr>
          <p:nvPr/>
        </p:nvPicPr>
        <p:blipFill>
          <a:blip r:embed="rId3"/>
          <a:stretch>
            <a:fillRect/>
          </a:stretch>
        </p:blipFill>
        <p:spPr>
          <a:xfrm>
            <a:off x="429349" y="2500318"/>
            <a:ext cx="3661831" cy="1877563"/>
          </a:xfrm>
          <a:prstGeom prst="rect">
            <a:avLst/>
          </a:prstGeom>
        </p:spPr>
      </p:pic>
      <p:sp>
        <p:nvSpPr>
          <p:cNvPr id="3" name="Content Placeholder 2">
            <a:extLst>
              <a:ext uri="{FF2B5EF4-FFF2-40B4-BE49-F238E27FC236}">
                <a16:creationId xmlns:a16="http://schemas.microsoft.com/office/drawing/2014/main" id="{138379EF-6CB6-3241-A9EA-F28D9CD6A09C}"/>
              </a:ext>
            </a:extLst>
          </p:cNvPr>
          <p:cNvSpPr>
            <a:spLocks noGrp="1"/>
          </p:cNvSpPr>
          <p:nvPr>
            <p:ph idx="1"/>
          </p:nvPr>
        </p:nvSpPr>
        <p:spPr>
          <a:xfrm>
            <a:off x="6090574" y="1967346"/>
            <a:ext cx="4977578" cy="4093626"/>
          </a:xfrm>
        </p:spPr>
        <p:txBody>
          <a:bodyPr anchor="ctr">
            <a:normAutofit/>
          </a:bodyPr>
          <a:lstStyle/>
          <a:p>
            <a:r>
              <a:rPr lang="en-US" sz="2000" dirty="0">
                <a:solidFill>
                  <a:srgbClr val="000000"/>
                </a:solidFill>
              </a:rPr>
              <a:t>Reading with your child and asking questions about what they are reading will help your child grow in language arts.</a:t>
            </a:r>
          </a:p>
          <a:p>
            <a:r>
              <a:rPr lang="en-US" sz="2000" dirty="0">
                <a:solidFill>
                  <a:srgbClr val="000000"/>
                </a:solidFill>
              </a:rPr>
              <a:t>Please refer to the  class website or </a:t>
            </a:r>
            <a:r>
              <a:rPr lang="en-US" sz="2000" dirty="0" err="1">
                <a:solidFill>
                  <a:srgbClr val="000000"/>
                </a:solidFill>
              </a:rPr>
              <a:t>DoJo</a:t>
            </a:r>
            <a:r>
              <a:rPr lang="en-US" sz="2000" dirty="0">
                <a:solidFill>
                  <a:srgbClr val="000000"/>
                </a:solidFill>
              </a:rPr>
              <a:t> messages for the skills we are working on for that week. You may use the websites provided on our webpage for additional practice. We use Moby Max, </a:t>
            </a:r>
            <a:r>
              <a:rPr lang="en-US" sz="2000" dirty="0" err="1">
                <a:solidFill>
                  <a:srgbClr val="000000"/>
                </a:solidFill>
              </a:rPr>
              <a:t>Readworks</a:t>
            </a:r>
            <a:r>
              <a:rPr lang="en-US" sz="2000" dirty="0">
                <a:solidFill>
                  <a:srgbClr val="000000"/>
                </a:solidFill>
              </a:rPr>
              <a:t>, and Spelling City. Login information is in your child’s agenda.</a:t>
            </a:r>
          </a:p>
          <a:p>
            <a:r>
              <a:rPr lang="en-US" sz="2000" dirty="0">
                <a:solidFill>
                  <a:srgbClr val="000000"/>
                </a:solidFill>
              </a:rPr>
              <a:t>AR goals and levels will be inside the agendas. </a:t>
            </a:r>
          </a:p>
        </p:txBody>
      </p:sp>
    </p:spTree>
    <p:extLst>
      <p:ext uri="{BB962C8B-B14F-4D97-AF65-F5344CB8AC3E}">
        <p14:creationId xmlns:p14="http://schemas.microsoft.com/office/powerpoint/2010/main" val="138388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96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B26473-D54E-6244-8BE4-25A3C6B4DE95}"/>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AR Goals</a:t>
            </a:r>
          </a:p>
        </p:txBody>
      </p:sp>
      <p:pic>
        <p:nvPicPr>
          <p:cNvPr id="5" name="Picture 4">
            <a:extLst>
              <a:ext uri="{FF2B5EF4-FFF2-40B4-BE49-F238E27FC236}">
                <a16:creationId xmlns:a16="http://schemas.microsoft.com/office/drawing/2014/main" id="{5CB75A97-2CC3-894F-9AEE-A967CC07E17C}"/>
              </a:ext>
            </a:extLst>
          </p:cNvPr>
          <p:cNvPicPr>
            <a:picLocks noChangeAspect="1"/>
          </p:cNvPicPr>
          <p:nvPr/>
        </p:nvPicPr>
        <p:blipFill rotWithShape="1">
          <a:blip r:embed="rId2"/>
          <a:srcRect r="-1" b="3196"/>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62B3D1F-DF10-DE48-B33E-FB99EEBBFE12}"/>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AR goals will be set by the language arts teacher (Mrs. Bailey or Mrs. </a:t>
            </a:r>
            <a:r>
              <a:rPr lang="en-US" sz="2000" dirty="0" err="1">
                <a:solidFill>
                  <a:srgbClr val="FFFFFF"/>
                </a:solidFill>
              </a:rPr>
              <a:t>Testerman</a:t>
            </a:r>
            <a:r>
              <a:rPr lang="en-US" sz="2000" dirty="0">
                <a:solidFill>
                  <a:srgbClr val="FFFFFF"/>
                </a:solidFill>
              </a:rPr>
              <a:t>).</a:t>
            </a:r>
          </a:p>
          <a:p>
            <a:r>
              <a:rPr lang="en-US" sz="2000" dirty="0">
                <a:solidFill>
                  <a:srgbClr val="FFFFFF"/>
                </a:solidFill>
              </a:rPr>
              <a:t>Students will be aware of their AR goal. It will be listed in each students agenda each grading period as well.</a:t>
            </a:r>
          </a:p>
          <a:p>
            <a:r>
              <a:rPr lang="en-US" sz="2000" dirty="0">
                <a:solidFill>
                  <a:srgbClr val="FFFFFF"/>
                </a:solidFill>
              </a:rPr>
              <a:t>You can sign up for home connect to see emails when your child takes an AR test. </a:t>
            </a:r>
          </a:p>
          <a:p>
            <a:r>
              <a:rPr lang="en-US" sz="2000" dirty="0">
                <a:solidFill>
                  <a:srgbClr val="FFFFFF"/>
                </a:solidFill>
              </a:rPr>
              <a:t>Students can earn a school-wide AR reward each 9 weeks  </a:t>
            </a:r>
            <a:r>
              <a:rPr lang="en-US" sz="2000" dirty="0"/>
              <a:t>The deadline for the first AR goal is Oct. 11th.</a:t>
            </a:r>
          </a:p>
          <a:p>
            <a:endParaRPr lang="en-US" sz="2000" dirty="0">
              <a:solidFill>
                <a:srgbClr val="FFFFFF"/>
              </a:solidFill>
            </a:endParaRPr>
          </a:p>
        </p:txBody>
      </p:sp>
    </p:spTree>
    <p:extLst>
      <p:ext uri="{BB962C8B-B14F-4D97-AF65-F5344CB8AC3E}">
        <p14:creationId xmlns:p14="http://schemas.microsoft.com/office/powerpoint/2010/main" val="2365810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9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51917E-69DB-F54C-858C-EF5315C6C542}"/>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Writing</a:t>
            </a:r>
          </a:p>
        </p:txBody>
      </p:sp>
      <p:pic>
        <p:nvPicPr>
          <p:cNvPr id="5" name="Picture 4">
            <a:extLst>
              <a:ext uri="{FF2B5EF4-FFF2-40B4-BE49-F238E27FC236}">
                <a16:creationId xmlns:a16="http://schemas.microsoft.com/office/drawing/2014/main" id="{2C014D0A-EBE2-3540-A59C-13F799D93BB9}"/>
              </a:ext>
            </a:extLst>
          </p:cNvPr>
          <p:cNvPicPr>
            <a:picLocks noChangeAspect="1"/>
          </p:cNvPicPr>
          <p:nvPr/>
        </p:nvPicPr>
        <p:blipFill rotWithShape="1">
          <a:blip r:embed="rId2"/>
          <a:srcRect r="-1" b="4914"/>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787E3-F8D3-FF4C-9B1E-0EF06E49F4CE}"/>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Writing is a major focus this year.</a:t>
            </a:r>
          </a:p>
          <a:p>
            <a:r>
              <a:rPr lang="en-US" sz="2000" dirty="0">
                <a:solidFill>
                  <a:srgbClr val="FFFFFF"/>
                </a:solidFill>
              </a:rPr>
              <a:t>Writing is a complex skill and takes time to develop. </a:t>
            </a:r>
          </a:p>
          <a:p>
            <a:r>
              <a:rPr lang="en-US" sz="2000" dirty="0">
                <a:solidFill>
                  <a:srgbClr val="FFFFFF"/>
                </a:solidFill>
              </a:rPr>
              <a:t>As we send samples home, </a:t>
            </a:r>
            <a:r>
              <a:rPr lang="en-US" sz="2000" u="sng" dirty="0">
                <a:solidFill>
                  <a:srgbClr val="FFFFFF"/>
                </a:solidFill>
              </a:rPr>
              <a:t>please</a:t>
            </a:r>
            <a:r>
              <a:rPr lang="en-US" sz="2000" dirty="0">
                <a:solidFill>
                  <a:srgbClr val="FFFFFF"/>
                </a:solidFill>
              </a:rPr>
              <a:t> talk to your child about their writing. Encourage them to grow and continue working, even when it gets difficult. </a:t>
            </a:r>
          </a:p>
          <a:p>
            <a:endParaRPr lang="en-US" sz="2000" dirty="0">
              <a:solidFill>
                <a:srgbClr val="FFFFFF"/>
              </a:solidFill>
            </a:endParaRPr>
          </a:p>
        </p:txBody>
      </p:sp>
    </p:spTree>
    <p:extLst>
      <p:ext uri="{BB962C8B-B14F-4D97-AF65-F5344CB8AC3E}">
        <p14:creationId xmlns:p14="http://schemas.microsoft.com/office/powerpoint/2010/main" val="2739723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170737-E836-EB48-AF35-A7022C896637}"/>
              </a:ext>
            </a:extLst>
          </p:cNvPr>
          <p:cNvSpPr>
            <a:spLocks noGrp="1"/>
          </p:cNvSpPr>
          <p:nvPr>
            <p:ph type="title"/>
          </p:nvPr>
        </p:nvSpPr>
        <p:spPr>
          <a:xfrm>
            <a:off x="6094105" y="802955"/>
            <a:ext cx="4977976" cy="1454051"/>
          </a:xfrm>
        </p:spPr>
        <p:txBody>
          <a:bodyPr>
            <a:normAutofit/>
          </a:bodyPr>
          <a:lstStyle/>
          <a:p>
            <a:r>
              <a:rPr lang="en-US">
                <a:solidFill>
                  <a:srgbClr val="000000"/>
                </a:solidFill>
              </a:rPr>
              <a:t>Social Studies</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FB25A443-50E6-B842-B9F2-E2D6756C0CEB}"/>
              </a:ext>
            </a:extLst>
          </p:cNvPr>
          <p:cNvPicPr>
            <a:picLocks noChangeAspect="1"/>
          </p:cNvPicPr>
          <p:nvPr/>
        </p:nvPicPr>
        <p:blipFill rotWithShape="1">
          <a:blip r:embed="rId3">
            <a:alphaModFix/>
          </a:blip>
          <a:srcRect l="10312" r="10848"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B5CE3866-D089-8F4C-A8EA-4DD94A778AA5}"/>
              </a:ext>
            </a:extLst>
          </p:cNvPr>
          <p:cNvSpPr>
            <a:spLocks noGrp="1"/>
          </p:cNvSpPr>
          <p:nvPr>
            <p:ph idx="1"/>
          </p:nvPr>
        </p:nvSpPr>
        <p:spPr>
          <a:xfrm>
            <a:off x="6090574" y="2421682"/>
            <a:ext cx="4977578" cy="3639289"/>
          </a:xfrm>
        </p:spPr>
        <p:txBody>
          <a:bodyPr anchor="ctr">
            <a:normAutofit/>
          </a:bodyPr>
          <a:lstStyle/>
          <a:p>
            <a:r>
              <a:rPr lang="en-US" sz="2000" dirty="0">
                <a:solidFill>
                  <a:srgbClr val="000000"/>
                </a:solidFill>
              </a:rPr>
              <a:t>We will be diving into Florida history this year. </a:t>
            </a:r>
          </a:p>
          <a:p>
            <a:r>
              <a:rPr lang="en-US" sz="2000" dirty="0">
                <a:solidFill>
                  <a:srgbClr val="000000"/>
                </a:solidFill>
              </a:rPr>
              <a:t>We will need parent volunteers for several social studies class activities throughout the year.  More information will be provided at a later date. </a:t>
            </a:r>
          </a:p>
          <a:p>
            <a:r>
              <a:rPr lang="en-US" sz="2000" dirty="0">
                <a:solidFill>
                  <a:srgbClr val="000000"/>
                </a:solidFill>
              </a:rPr>
              <a:t>Students will be knowledgeable and excited to go to St. Augustine after they have learned about the rich history that occurred there. </a:t>
            </a:r>
          </a:p>
          <a:p>
            <a:endParaRPr lang="en-US" sz="2000" dirty="0">
              <a:solidFill>
                <a:srgbClr val="000000"/>
              </a:solidFill>
            </a:endParaRPr>
          </a:p>
        </p:txBody>
      </p:sp>
    </p:spTree>
    <p:extLst>
      <p:ext uri="{BB962C8B-B14F-4D97-AF65-F5344CB8AC3E}">
        <p14:creationId xmlns:p14="http://schemas.microsoft.com/office/powerpoint/2010/main" val="3746083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6726-7AFF-9042-8171-9F225B94F217}"/>
              </a:ext>
            </a:extLst>
          </p:cNvPr>
          <p:cNvSpPr>
            <a:spLocks noGrp="1"/>
          </p:cNvSpPr>
          <p:nvPr>
            <p:ph type="title"/>
          </p:nvPr>
        </p:nvSpPr>
        <p:spPr>
          <a:xfrm>
            <a:off x="6109498" y="908344"/>
            <a:ext cx="5244301" cy="1538130"/>
          </a:xfrm>
        </p:spPr>
        <p:txBody>
          <a:bodyPr>
            <a:normAutofit/>
          </a:bodyPr>
          <a:lstStyle/>
          <a:p>
            <a:r>
              <a:rPr lang="en-US" dirty="0"/>
              <a:t>Math </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7A9169F9-847C-654E-A015-A8E99110470D}"/>
              </a:ext>
            </a:extLst>
          </p:cNvPr>
          <p:cNvPicPr>
            <a:picLocks noChangeAspect="1"/>
          </p:cNvPicPr>
          <p:nvPr/>
        </p:nvPicPr>
        <p:blipFill>
          <a:blip r:embed="rId2"/>
          <a:stretch>
            <a:fillRect/>
          </a:stretch>
        </p:blipFill>
        <p:spPr>
          <a:xfrm>
            <a:off x="1560332" y="1450448"/>
            <a:ext cx="3107624" cy="3948511"/>
          </a:xfrm>
          <a:prstGeom prst="rect">
            <a:avLst/>
          </a:prstGeom>
        </p:spPr>
      </p:pic>
      <p:sp>
        <p:nvSpPr>
          <p:cNvPr id="3" name="Content Placeholder 2">
            <a:extLst>
              <a:ext uri="{FF2B5EF4-FFF2-40B4-BE49-F238E27FC236}">
                <a16:creationId xmlns:a16="http://schemas.microsoft.com/office/drawing/2014/main" id="{010DEF3A-D471-8941-AA5C-838A7A49C78F}"/>
              </a:ext>
            </a:extLst>
          </p:cNvPr>
          <p:cNvSpPr>
            <a:spLocks noGrp="1"/>
          </p:cNvSpPr>
          <p:nvPr>
            <p:ph idx="1"/>
          </p:nvPr>
        </p:nvSpPr>
        <p:spPr>
          <a:xfrm>
            <a:off x="5911158" y="2706865"/>
            <a:ext cx="5383652" cy="3470097"/>
          </a:xfrm>
        </p:spPr>
        <p:txBody>
          <a:bodyPr>
            <a:normAutofit/>
          </a:bodyPr>
          <a:lstStyle/>
          <a:p>
            <a:r>
              <a:rPr lang="en-US" sz="2400" dirty="0"/>
              <a:t>The biggest thing you can do at home to help your child be successful in 4th grade math is to work with them on multiplication and division facts. The curriculum revolves around multiplication and division. </a:t>
            </a:r>
          </a:p>
          <a:p>
            <a:r>
              <a:rPr lang="en-US" sz="2400" dirty="0"/>
              <a:t>Some of the resources we will use this year include: </a:t>
            </a:r>
            <a:r>
              <a:rPr lang="en-US" sz="2400" dirty="0" err="1"/>
              <a:t>Zearn</a:t>
            </a:r>
            <a:r>
              <a:rPr lang="en-US" sz="2400" dirty="0"/>
              <a:t>, Moby Max, and Prodigy.</a:t>
            </a:r>
          </a:p>
          <a:p>
            <a:endParaRPr lang="en-US" sz="2400" dirty="0"/>
          </a:p>
        </p:txBody>
      </p:sp>
    </p:spTree>
    <p:extLst>
      <p:ext uri="{BB962C8B-B14F-4D97-AF65-F5344CB8AC3E}">
        <p14:creationId xmlns:p14="http://schemas.microsoft.com/office/powerpoint/2010/main" val="2581234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BB69D-1508-8A4F-B043-140ED1A38213}"/>
              </a:ext>
            </a:extLst>
          </p:cNvPr>
          <p:cNvSpPr>
            <a:spLocks noGrp="1"/>
          </p:cNvSpPr>
          <p:nvPr>
            <p:ph type="title"/>
          </p:nvPr>
        </p:nvSpPr>
        <p:spPr>
          <a:xfrm>
            <a:off x="648929" y="629266"/>
            <a:ext cx="5127031" cy="1676603"/>
          </a:xfrm>
        </p:spPr>
        <p:txBody>
          <a:bodyPr>
            <a:normAutofit/>
          </a:bodyPr>
          <a:lstStyle/>
          <a:p>
            <a:r>
              <a:rPr lang="en-US" dirty="0"/>
              <a:t>Science</a:t>
            </a:r>
          </a:p>
        </p:txBody>
      </p:sp>
      <p:sp>
        <p:nvSpPr>
          <p:cNvPr id="3" name="Content Placeholder 2">
            <a:extLst>
              <a:ext uri="{FF2B5EF4-FFF2-40B4-BE49-F238E27FC236}">
                <a16:creationId xmlns:a16="http://schemas.microsoft.com/office/drawing/2014/main" id="{DC4865BD-DC6D-7047-867F-90C73FB6BA8E}"/>
              </a:ext>
            </a:extLst>
          </p:cNvPr>
          <p:cNvSpPr>
            <a:spLocks noGrp="1"/>
          </p:cNvSpPr>
          <p:nvPr>
            <p:ph idx="1"/>
          </p:nvPr>
        </p:nvSpPr>
        <p:spPr>
          <a:xfrm>
            <a:off x="648930" y="2438400"/>
            <a:ext cx="5127029" cy="3785419"/>
          </a:xfrm>
        </p:spPr>
        <p:txBody>
          <a:bodyPr>
            <a:normAutofit/>
          </a:bodyPr>
          <a:lstStyle/>
          <a:p>
            <a:r>
              <a:rPr lang="en-US" sz="2600"/>
              <a:t>Science involves many inquiry based hands-on activities. </a:t>
            </a:r>
          </a:p>
          <a:p>
            <a:r>
              <a:rPr lang="en-US" sz="2600"/>
              <a:t>Students will have to complete an independent science fair project this year. The project will begin in January, and students will have approximately 6 weeks to complete it with weekly progress checks with the teacher. </a:t>
            </a:r>
          </a:p>
          <a:p>
            <a:endParaRPr lang="en-US" sz="2600"/>
          </a:p>
        </p:txBody>
      </p:sp>
      <p:pic>
        <p:nvPicPr>
          <p:cNvPr id="4" name="Picture 3">
            <a:extLst>
              <a:ext uri="{FF2B5EF4-FFF2-40B4-BE49-F238E27FC236}">
                <a16:creationId xmlns:a16="http://schemas.microsoft.com/office/drawing/2014/main" id="{BBC6BEB8-8984-4844-8126-3512B2471CBA}"/>
              </a:ext>
            </a:extLst>
          </p:cNvPr>
          <p:cNvPicPr>
            <a:picLocks noChangeAspect="1"/>
          </p:cNvPicPr>
          <p:nvPr/>
        </p:nvPicPr>
        <p:blipFill rotWithShape="1">
          <a:blip r:embed="rId2"/>
          <a:srcRect l="3210" r="7628"/>
          <a:stretch/>
        </p:blipFill>
        <p:spPr>
          <a:xfrm>
            <a:off x="6090613" y="640082"/>
            <a:ext cx="5461724" cy="5577837"/>
          </a:xfrm>
          <a:prstGeom prst="rect">
            <a:avLst/>
          </a:prstGeom>
          <a:effectLst/>
        </p:spPr>
      </p:pic>
    </p:spTree>
    <p:extLst>
      <p:ext uri="{BB962C8B-B14F-4D97-AF65-F5344CB8AC3E}">
        <p14:creationId xmlns:p14="http://schemas.microsoft.com/office/powerpoint/2010/main" val="72007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ECEA6A-7000-CD4D-AF3C-2F66399D0E4D}"/>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Music</a:t>
            </a:r>
          </a:p>
        </p:txBody>
      </p:sp>
      <p:pic>
        <p:nvPicPr>
          <p:cNvPr id="4" name="Picture 3">
            <a:extLst>
              <a:ext uri="{FF2B5EF4-FFF2-40B4-BE49-F238E27FC236}">
                <a16:creationId xmlns:a16="http://schemas.microsoft.com/office/drawing/2014/main" id="{70A059EC-D6D2-434E-A3BE-B5F686310F45}"/>
              </a:ext>
            </a:extLst>
          </p:cNvPr>
          <p:cNvPicPr>
            <a:picLocks noChangeAspect="1"/>
          </p:cNvPicPr>
          <p:nvPr/>
        </p:nvPicPr>
        <p:blipFill rotWithShape="1">
          <a:blip r:embed="rId2"/>
          <a:srcRect t="12924" r="1" b="726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7BD5C8D-1F29-B84A-A223-313115917673}"/>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Mrs. Cunningham will be offering several enrichment clubs this year including caracal as well as band. A form went home last week, but we have a few extra copies available for anyone who may need it. </a:t>
            </a:r>
          </a:p>
          <a:p>
            <a:r>
              <a:rPr lang="en-US" sz="2000" dirty="0">
                <a:solidFill>
                  <a:srgbClr val="FFFFFF"/>
                </a:solidFill>
              </a:rPr>
              <a:t>Recorders are available for purchase from Mrs. Cunningham. </a:t>
            </a:r>
          </a:p>
          <a:p>
            <a:endParaRPr lang="en-US" sz="2000" dirty="0">
              <a:solidFill>
                <a:srgbClr val="FFFFFF"/>
              </a:solidFill>
            </a:endParaRPr>
          </a:p>
        </p:txBody>
      </p:sp>
    </p:spTree>
    <p:extLst>
      <p:ext uri="{BB962C8B-B14F-4D97-AF65-F5344CB8AC3E}">
        <p14:creationId xmlns:p14="http://schemas.microsoft.com/office/powerpoint/2010/main" val="4087434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8A0C76-467D-EF4D-89D8-4850A0D0EAA6}"/>
              </a:ext>
            </a:extLst>
          </p:cNvPr>
          <p:cNvSpPr>
            <a:spLocks noGrp="1"/>
          </p:cNvSpPr>
          <p:nvPr>
            <p:ph type="title"/>
          </p:nvPr>
        </p:nvSpPr>
        <p:spPr>
          <a:xfrm>
            <a:off x="821516" y="640263"/>
            <a:ext cx="6204984" cy="1344975"/>
          </a:xfrm>
        </p:spPr>
        <p:txBody>
          <a:bodyPr>
            <a:normAutofit/>
          </a:bodyPr>
          <a:lstStyle/>
          <a:p>
            <a:r>
              <a:rPr lang="en-US" sz="4000"/>
              <a:t>Field Trips</a:t>
            </a:r>
          </a:p>
        </p:txBody>
      </p:sp>
      <p:sp>
        <p:nvSpPr>
          <p:cNvPr id="3" name="Content Placeholder 2">
            <a:extLst>
              <a:ext uri="{FF2B5EF4-FFF2-40B4-BE49-F238E27FC236}">
                <a16:creationId xmlns:a16="http://schemas.microsoft.com/office/drawing/2014/main" id="{BD60A048-07F5-F542-A56D-14D8A8B64108}"/>
              </a:ext>
            </a:extLst>
          </p:cNvPr>
          <p:cNvSpPr>
            <a:spLocks noGrp="1"/>
          </p:cNvSpPr>
          <p:nvPr>
            <p:ph idx="1"/>
          </p:nvPr>
        </p:nvSpPr>
        <p:spPr>
          <a:xfrm>
            <a:off x="821515" y="2121762"/>
            <a:ext cx="6204984" cy="3626917"/>
          </a:xfrm>
        </p:spPr>
        <p:txBody>
          <a:bodyPr>
            <a:normAutofit/>
          </a:bodyPr>
          <a:lstStyle/>
          <a:p>
            <a:r>
              <a:rPr lang="en-US" sz="1500" dirty="0"/>
              <a:t>Circle B Bar Reserve </a:t>
            </a:r>
          </a:p>
          <a:p>
            <a:r>
              <a:rPr lang="en-US" sz="1500" dirty="0"/>
              <a:t>October 10th for Dougherty and Bailey</a:t>
            </a:r>
          </a:p>
          <a:p>
            <a:r>
              <a:rPr lang="en-US" sz="1500" dirty="0"/>
              <a:t>October 11th for Taylor and </a:t>
            </a:r>
            <a:r>
              <a:rPr lang="en-US" sz="1500" dirty="0" err="1"/>
              <a:t>Testerman</a:t>
            </a:r>
            <a:endParaRPr lang="en-US" sz="1500" dirty="0"/>
          </a:p>
          <a:p>
            <a:r>
              <a:rPr lang="en-US" sz="1500" dirty="0"/>
              <a:t>Chaperones</a:t>
            </a:r>
            <a:r>
              <a:rPr lang="en-US" sz="1500" u="sng" dirty="0"/>
              <a:t> are not allowed</a:t>
            </a:r>
            <a:r>
              <a:rPr lang="en-US" sz="1500" dirty="0"/>
              <a:t> per Circle B Guidelines</a:t>
            </a:r>
          </a:p>
          <a:p>
            <a:r>
              <a:rPr lang="en-US" sz="1500" dirty="0"/>
              <a:t>St. Augustine- Date is TBA. The cost is approximately $75 total for adults. </a:t>
            </a:r>
          </a:p>
          <a:p>
            <a:r>
              <a:rPr lang="en-US" sz="1500" dirty="0"/>
              <a:t>Semester Dues are $25 and will cover the cost of our fall field trips and student field trip shirts. Parent shirts are $10 and can be paid online, cash, or check. Please mark your child’s shirt size size tonight on the slip provided and turn it  in before you leave. Online dues and parent t-shirt orders </a:t>
            </a:r>
            <a:r>
              <a:rPr lang="en-US" sz="1500"/>
              <a:t>close on  </a:t>
            </a:r>
            <a:r>
              <a:rPr lang="en-US" sz="1500" dirty="0"/>
              <a:t>August 30</a:t>
            </a:r>
            <a:r>
              <a:rPr lang="en-US" sz="1500" baseline="30000" dirty="0"/>
              <a:t>th.</a:t>
            </a:r>
          </a:p>
          <a:p>
            <a:r>
              <a:rPr lang="en-US" sz="1500" dirty="0"/>
              <a:t>Volunteer forms are online. The deadline for all applications is  Sept. 13</a:t>
            </a:r>
            <a:r>
              <a:rPr lang="en-US" sz="1500" baseline="30000" dirty="0"/>
              <a:t>th.</a:t>
            </a:r>
            <a:endParaRPr lang="en-US" sz="1500" dirty="0"/>
          </a:p>
          <a:p>
            <a:r>
              <a:rPr lang="en-US" sz="1500" dirty="0"/>
              <a:t>Chaperone criteria is located on page 5 of the agenda.</a:t>
            </a:r>
          </a:p>
          <a:p>
            <a:pPr marL="0" indent="0">
              <a:buNone/>
            </a:pPr>
            <a:endParaRPr lang="en-US" sz="1500" dirty="0"/>
          </a:p>
          <a:p>
            <a:endParaRPr lang="en-US" sz="1500" dirty="0"/>
          </a:p>
        </p:txBody>
      </p:sp>
      <p:pic>
        <p:nvPicPr>
          <p:cNvPr id="5" name="Picture 4">
            <a:extLst>
              <a:ext uri="{FF2B5EF4-FFF2-40B4-BE49-F238E27FC236}">
                <a16:creationId xmlns:a16="http://schemas.microsoft.com/office/drawing/2014/main" id="{4580B204-AB48-2342-B7F5-3C4F537A1029}"/>
              </a:ext>
            </a:extLst>
          </p:cNvPr>
          <p:cNvPicPr>
            <a:picLocks noChangeAspect="1"/>
          </p:cNvPicPr>
          <p:nvPr/>
        </p:nvPicPr>
        <p:blipFill>
          <a:blip r:embed="rId2"/>
          <a:stretch>
            <a:fillRect/>
          </a:stretch>
        </p:blipFill>
        <p:spPr>
          <a:xfrm>
            <a:off x="7945755" y="306909"/>
            <a:ext cx="3810000" cy="2286000"/>
          </a:xfrm>
          <a:prstGeom prst="rect">
            <a:avLst/>
          </a:prstGeom>
        </p:spPr>
      </p:pic>
      <p:pic>
        <p:nvPicPr>
          <p:cNvPr id="6" name="Picture 5" descr="A picture containing shirt&#10;&#10;Description automatically generated">
            <a:extLst>
              <a:ext uri="{FF2B5EF4-FFF2-40B4-BE49-F238E27FC236}">
                <a16:creationId xmlns:a16="http://schemas.microsoft.com/office/drawing/2014/main" id="{7442FC62-E29D-FF44-96A7-1B04995C8486}"/>
              </a:ext>
            </a:extLst>
          </p:cNvPr>
          <p:cNvPicPr>
            <a:picLocks noChangeAspect="1"/>
          </p:cNvPicPr>
          <p:nvPr/>
        </p:nvPicPr>
        <p:blipFill>
          <a:blip r:embed="rId3"/>
          <a:stretch>
            <a:fillRect/>
          </a:stretch>
        </p:blipFill>
        <p:spPr>
          <a:xfrm>
            <a:off x="8038459" y="2828925"/>
            <a:ext cx="3624593" cy="3388994"/>
          </a:xfrm>
          <a:prstGeom prst="rect">
            <a:avLst/>
          </a:prstGeom>
        </p:spPr>
      </p:pic>
    </p:spTree>
    <p:extLst>
      <p:ext uri="{BB962C8B-B14F-4D97-AF65-F5344CB8AC3E}">
        <p14:creationId xmlns:p14="http://schemas.microsoft.com/office/powerpoint/2010/main" val="1901142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F7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1F2A93-2F21-5642-BB19-D8657094BDE3}"/>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4</a:t>
            </a:r>
            <a:r>
              <a:rPr lang="en-US" baseline="30000">
                <a:solidFill>
                  <a:srgbClr val="FFFFFF"/>
                </a:solidFill>
              </a:rPr>
              <a:t>th</a:t>
            </a:r>
            <a:r>
              <a:rPr lang="en-US">
                <a:solidFill>
                  <a:srgbClr val="FFFFFF"/>
                </a:solidFill>
              </a:rPr>
              <a:t> Grade Website </a:t>
            </a:r>
          </a:p>
        </p:txBody>
      </p:sp>
      <p:pic>
        <p:nvPicPr>
          <p:cNvPr id="5" name="Picture 4" descr="A screenshot of a cell phone&#10;&#10;Description automatically generated">
            <a:extLst>
              <a:ext uri="{FF2B5EF4-FFF2-40B4-BE49-F238E27FC236}">
                <a16:creationId xmlns:a16="http://schemas.microsoft.com/office/drawing/2014/main" id="{DF2BC1F7-4636-B947-9C52-F091183CA6C2}"/>
              </a:ext>
            </a:extLst>
          </p:cNvPr>
          <p:cNvPicPr>
            <a:picLocks noChangeAspect="1"/>
          </p:cNvPicPr>
          <p:nvPr/>
        </p:nvPicPr>
        <p:blipFill rotWithShape="1">
          <a:blip r:embed="rId2"/>
          <a:srcRect t="351" r="1" b="2258"/>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09B729D-22FA-7B44-BB3F-3DC64E00D338}"/>
              </a:ext>
            </a:extLst>
          </p:cNvPr>
          <p:cNvSpPr>
            <a:spLocks noGrp="1"/>
          </p:cNvSpPr>
          <p:nvPr>
            <p:ph idx="1"/>
          </p:nvPr>
        </p:nvSpPr>
        <p:spPr>
          <a:xfrm>
            <a:off x="8029319" y="917725"/>
            <a:ext cx="3424739" cy="4852362"/>
          </a:xfrm>
        </p:spPr>
        <p:txBody>
          <a:bodyPr anchor="ctr">
            <a:normAutofit/>
          </a:bodyPr>
          <a:lstStyle/>
          <a:p>
            <a:r>
              <a:rPr lang="en-US" sz="1400">
                <a:solidFill>
                  <a:srgbClr val="FFFFFF"/>
                </a:solidFill>
                <a:hlinkClick r:id="rId3"/>
              </a:rPr>
              <a:t>www.mac4th.weebly.com</a:t>
            </a:r>
            <a:r>
              <a:rPr lang="en-US" sz="1400">
                <a:solidFill>
                  <a:srgbClr val="FFFFFF"/>
                </a:solidFill>
              </a:rPr>
              <a:t> </a:t>
            </a:r>
          </a:p>
          <a:p>
            <a:endParaRPr lang="en-US" sz="1400">
              <a:solidFill>
                <a:srgbClr val="FFFFFF"/>
              </a:solidFill>
            </a:endParaRPr>
          </a:p>
          <a:p>
            <a:r>
              <a:rPr lang="en-US" sz="1400">
                <a:solidFill>
                  <a:srgbClr val="FFFFFF"/>
                </a:solidFill>
              </a:rPr>
              <a:t>Ms. Dougherty and Mrs. Bailey have a class website filled with  useful links to the most commonly uses resources in 4</a:t>
            </a:r>
            <a:r>
              <a:rPr lang="en-US" sz="1400" baseline="30000">
                <a:solidFill>
                  <a:srgbClr val="FFFFFF"/>
                </a:solidFill>
              </a:rPr>
              <a:t>th</a:t>
            </a:r>
            <a:r>
              <a:rPr lang="en-US" sz="1400">
                <a:solidFill>
                  <a:srgbClr val="FFFFFF"/>
                </a:solidFill>
              </a:rPr>
              <a:t> grade. </a:t>
            </a:r>
          </a:p>
          <a:p>
            <a:r>
              <a:rPr lang="en-US" sz="1400">
                <a:solidFill>
                  <a:srgbClr val="FFFFFF"/>
                </a:solidFill>
              </a:rPr>
              <a:t>This is your one stop shop for videos about how to help your child succeed  with skills they might need a little extra help on.</a:t>
            </a:r>
          </a:p>
          <a:p>
            <a:r>
              <a:rPr lang="en-US" sz="1400">
                <a:solidFill>
                  <a:srgbClr val="FFFFFF"/>
                </a:solidFill>
              </a:rPr>
              <a:t>Students are familiar with the website and will use it to access Spelling City, Zearn, and  assignments when they absent. </a:t>
            </a:r>
          </a:p>
          <a:p>
            <a:r>
              <a:rPr lang="en-US" sz="1400">
                <a:solidFill>
                  <a:srgbClr val="FFFFFF"/>
                </a:solidFill>
              </a:rPr>
              <a:t>This is a great place to check out if your child is sick and needs to stay home but you want them to continue working on class skills and assignments to avoid getting behind. </a:t>
            </a:r>
          </a:p>
        </p:txBody>
      </p:sp>
    </p:spTree>
    <p:extLst>
      <p:ext uri="{BB962C8B-B14F-4D97-AF65-F5344CB8AC3E}">
        <p14:creationId xmlns:p14="http://schemas.microsoft.com/office/powerpoint/2010/main" val="2024455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14C41D-E74A-B04B-891F-DBDA942CF47B}"/>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Mission</a:t>
            </a:r>
          </a:p>
        </p:txBody>
      </p:sp>
      <p:sp>
        <p:nvSpPr>
          <p:cNvPr id="3" name="Content Placeholder 2">
            <a:extLst>
              <a:ext uri="{FF2B5EF4-FFF2-40B4-BE49-F238E27FC236}">
                <a16:creationId xmlns:a16="http://schemas.microsoft.com/office/drawing/2014/main" id="{150B9C0A-C0E8-504F-8768-329CCD5E38DB}"/>
              </a:ext>
            </a:extLst>
          </p:cNvPr>
          <p:cNvSpPr>
            <a:spLocks noGrp="1"/>
          </p:cNvSpPr>
          <p:nvPr>
            <p:ph idx="1"/>
          </p:nvPr>
        </p:nvSpPr>
        <p:spPr>
          <a:xfrm>
            <a:off x="1179226" y="3092970"/>
            <a:ext cx="9833548" cy="2693976"/>
          </a:xfrm>
        </p:spPr>
        <p:txBody>
          <a:bodyPr>
            <a:normAutofit fontScale="92500" lnSpcReduction="20000"/>
          </a:bodyPr>
          <a:lstStyle/>
          <a:p>
            <a:r>
              <a:rPr lang="en-US" dirty="0">
                <a:solidFill>
                  <a:schemeClr val="bg1"/>
                </a:solidFill>
              </a:rPr>
              <a:t>Our teachers are dedicated to teaching and providing students opportunities to become skillful learners who take ownership in their learning. As a charter school, TSMA has the ability to operate and implement programs that rise above the status quo. Standards Based Learning, complimented with Standards Based Grading is one of those programs. This program helps to provide both students and parents a clearer indication of what has been learned, while also developing a stronger foundation for our students future learning as they move to the next grade level. </a:t>
            </a:r>
            <a:endParaRPr lang="en-US" sz="2000" dirty="0">
              <a:solidFill>
                <a:schemeClr val="bg1"/>
              </a:solidFill>
            </a:endParaRPr>
          </a:p>
          <a:p>
            <a:endParaRPr lang="en-US" sz="2000" dirty="0">
              <a:solidFill>
                <a:srgbClr val="000000"/>
              </a:solidFill>
            </a:endParaRPr>
          </a:p>
        </p:txBody>
      </p:sp>
    </p:spTree>
    <p:extLst>
      <p:ext uri="{BB962C8B-B14F-4D97-AF65-F5344CB8AC3E}">
        <p14:creationId xmlns:p14="http://schemas.microsoft.com/office/powerpoint/2010/main" val="1756831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DD86-3BA3-7B45-AB47-E231762BE5CE}"/>
              </a:ext>
            </a:extLst>
          </p:cNvPr>
          <p:cNvSpPr>
            <a:spLocks noGrp="1"/>
          </p:cNvSpPr>
          <p:nvPr>
            <p:ph type="title"/>
          </p:nvPr>
        </p:nvSpPr>
        <p:spPr>
          <a:xfrm>
            <a:off x="648929" y="629266"/>
            <a:ext cx="3505495" cy="1622321"/>
          </a:xfrm>
        </p:spPr>
        <p:txBody>
          <a:bodyPr>
            <a:normAutofit/>
          </a:bodyPr>
          <a:lstStyle/>
          <a:p>
            <a:pPr algn="ctr"/>
            <a:r>
              <a:rPr lang="en-US" dirty="0">
                <a:solidFill>
                  <a:schemeClr val="accent1">
                    <a:lumMod val="60000"/>
                    <a:lumOff val="40000"/>
                  </a:schemeClr>
                </a:solidFill>
              </a:rPr>
              <a:t>Fundraisers</a:t>
            </a:r>
          </a:p>
        </p:txBody>
      </p:sp>
      <p:sp>
        <p:nvSpPr>
          <p:cNvPr id="3" name="Content Placeholder 2">
            <a:extLst>
              <a:ext uri="{FF2B5EF4-FFF2-40B4-BE49-F238E27FC236}">
                <a16:creationId xmlns:a16="http://schemas.microsoft.com/office/drawing/2014/main" id="{AA29D6A6-138F-534A-9239-21D32D0638F6}"/>
              </a:ext>
            </a:extLst>
          </p:cNvPr>
          <p:cNvSpPr>
            <a:spLocks noGrp="1"/>
          </p:cNvSpPr>
          <p:nvPr>
            <p:ph idx="1"/>
          </p:nvPr>
        </p:nvSpPr>
        <p:spPr>
          <a:xfrm>
            <a:off x="648931" y="2438400"/>
            <a:ext cx="3505494" cy="3785419"/>
          </a:xfrm>
        </p:spPr>
        <p:txBody>
          <a:bodyPr>
            <a:normAutofit fontScale="92500" lnSpcReduction="20000"/>
          </a:bodyPr>
          <a:lstStyle/>
          <a:p>
            <a:r>
              <a:rPr lang="en-US" sz="2200" dirty="0"/>
              <a:t>Once a month 4</a:t>
            </a:r>
            <a:r>
              <a:rPr lang="en-US" sz="2200" baseline="30000" dirty="0"/>
              <a:t>th</a:t>
            </a:r>
            <a:r>
              <a:rPr lang="en-US" sz="2200" dirty="0"/>
              <a:t> grade will sell Pom Pom Pens in the gym for $1. We are in need of BIC pens and colorful yarn for our fundraiser.  Thank you for your donations.</a:t>
            </a:r>
          </a:p>
          <a:p>
            <a:r>
              <a:rPr lang="en-US" sz="2200" dirty="0"/>
              <a:t>Fall -Otis Spunkmeyer Cookie Dough (Oct. 21</a:t>
            </a:r>
            <a:r>
              <a:rPr lang="en-US" sz="2200" baseline="30000" dirty="0"/>
              <a:t>st</a:t>
            </a:r>
            <a:r>
              <a:rPr lang="en-US" sz="2200" dirty="0"/>
              <a:t> – Nov. 4</a:t>
            </a:r>
            <a:r>
              <a:rPr lang="en-US" sz="2200" baseline="30000" dirty="0"/>
              <a:t>th</a:t>
            </a:r>
            <a:r>
              <a:rPr lang="en-US" sz="2200" dirty="0"/>
              <a:t>) </a:t>
            </a:r>
          </a:p>
          <a:p>
            <a:r>
              <a:rPr lang="en-US" sz="2200" dirty="0"/>
              <a:t>Winter- Krispy Kreme Donut Certificates.  (January)</a:t>
            </a:r>
          </a:p>
          <a:p>
            <a:pPr marL="0" indent="0" algn="ctr">
              <a:buNone/>
            </a:pPr>
            <a:r>
              <a:rPr lang="en-US" sz="2200" dirty="0">
                <a:solidFill>
                  <a:srgbClr val="FFC000"/>
                </a:solidFill>
              </a:rPr>
              <a:t>PTO Fundraisers</a:t>
            </a:r>
          </a:p>
          <a:p>
            <a:r>
              <a:rPr lang="en-US" sz="2200" dirty="0"/>
              <a:t> Aug. 22</a:t>
            </a:r>
            <a:r>
              <a:rPr lang="en-US" sz="2200" baseline="30000" dirty="0"/>
              <a:t>nd</a:t>
            </a:r>
            <a:r>
              <a:rPr lang="en-US" sz="2200" dirty="0"/>
              <a:t> Pelican Spirit Night 6-9</a:t>
            </a:r>
          </a:p>
          <a:p>
            <a:r>
              <a:rPr lang="en-US" sz="2200" dirty="0"/>
              <a:t>Aug. 26</a:t>
            </a:r>
            <a:r>
              <a:rPr lang="en-US" sz="2200" baseline="30000" dirty="0"/>
              <a:t>th</a:t>
            </a:r>
            <a:r>
              <a:rPr lang="en-US" sz="2200" dirty="0"/>
              <a:t> Walk A Thon Kickoff </a:t>
            </a:r>
          </a:p>
          <a:p>
            <a:endParaRPr lang="en-US" sz="20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A3CDDA-40CD-034A-B997-D23E91E902BE}"/>
              </a:ext>
            </a:extLst>
          </p:cNvPr>
          <p:cNvPicPr>
            <a:picLocks noChangeAspect="1"/>
          </p:cNvPicPr>
          <p:nvPr/>
        </p:nvPicPr>
        <p:blipFill>
          <a:blip r:embed="rId2"/>
          <a:stretch>
            <a:fillRect/>
          </a:stretch>
        </p:blipFill>
        <p:spPr>
          <a:xfrm>
            <a:off x="5608319" y="1792714"/>
            <a:ext cx="5614835" cy="3119352"/>
          </a:xfrm>
          <a:prstGeom prst="rect">
            <a:avLst/>
          </a:prstGeom>
          <a:effectLst/>
        </p:spPr>
      </p:pic>
    </p:spTree>
    <p:extLst>
      <p:ext uri="{BB962C8B-B14F-4D97-AF65-F5344CB8AC3E}">
        <p14:creationId xmlns:p14="http://schemas.microsoft.com/office/powerpoint/2010/main" val="400578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3762F-2088-C74A-9D6A-84655924FFE0}"/>
              </a:ext>
            </a:extLst>
          </p:cNvPr>
          <p:cNvSpPr>
            <a:spLocks noGrp="1"/>
          </p:cNvSpPr>
          <p:nvPr>
            <p:ph type="title"/>
          </p:nvPr>
        </p:nvSpPr>
        <p:spPr>
          <a:xfrm>
            <a:off x="1179226" y="826680"/>
            <a:ext cx="9833548" cy="1325563"/>
          </a:xfrm>
        </p:spPr>
        <p:txBody>
          <a:bodyPr>
            <a:normAutofit/>
          </a:bodyPr>
          <a:lstStyle/>
          <a:p>
            <a:pPr algn="ctr"/>
            <a:r>
              <a:rPr lang="en-US" sz="2800">
                <a:solidFill>
                  <a:srgbClr val="FFFFFF"/>
                </a:solidFill>
              </a:rPr>
              <a:t>Volunteer </a:t>
            </a:r>
            <a:br>
              <a:rPr lang="en-US" sz="2800">
                <a:solidFill>
                  <a:srgbClr val="FFFFFF"/>
                </a:solidFill>
              </a:rPr>
            </a:br>
            <a:r>
              <a:rPr lang="en-US" sz="2800">
                <a:solidFill>
                  <a:srgbClr val="FFFFFF"/>
                </a:solidFill>
              </a:rPr>
              <a:t>And </a:t>
            </a:r>
            <a:br>
              <a:rPr lang="en-US" sz="2800">
                <a:solidFill>
                  <a:srgbClr val="FFFFFF"/>
                </a:solidFill>
              </a:rPr>
            </a:br>
            <a:r>
              <a:rPr lang="en-US" sz="2800">
                <a:solidFill>
                  <a:srgbClr val="FFFFFF"/>
                </a:solidFill>
              </a:rPr>
              <a:t>PTO</a:t>
            </a:r>
          </a:p>
        </p:txBody>
      </p:sp>
      <p:graphicFrame>
        <p:nvGraphicFramePr>
          <p:cNvPr id="5" name="Content Placeholder 2">
            <a:extLst>
              <a:ext uri="{FF2B5EF4-FFF2-40B4-BE49-F238E27FC236}">
                <a16:creationId xmlns:a16="http://schemas.microsoft.com/office/drawing/2014/main" id="{5654FA0E-C240-4B78-B150-AFF5B6F7DC24}"/>
              </a:ext>
            </a:extLst>
          </p:cNvPr>
          <p:cNvGraphicFramePr>
            <a:graphicFrameLocks noGrp="1"/>
          </p:cNvGraphicFramePr>
          <p:nvPr>
            <p:ph idx="1"/>
            <p:extLst>
              <p:ext uri="{D42A27DB-BD31-4B8C-83A1-F6EECF244321}">
                <p14:modId xmlns:p14="http://schemas.microsoft.com/office/powerpoint/2010/main" val="813292687"/>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889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C221AE-33BD-AE4E-9CF0-E729FCF4DC9A}"/>
              </a:ext>
            </a:extLst>
          </p:cNvPr>
          <p:cNvSpPr>
            <a:spLocks noGrp="1"/>
          </p:cNvSpPr>
          <p:nvPr>
            <p:ph type="title"/>
          </p:nvPr>
        </p:nvSpPr>
        <p:spPr>
          <a:xfrm>
            <a:off x="6094105" y="802955"/>
            <a:ext cx="4977976" cy="1454051"/>
          </a:xfrm>
        </p:spPr>
        <p:txBody>
          <a:bodyPr>
            <a:normAutofit/>
          </a:bodyPr>
          <a:lstStyle/>
          <a:p>
            <a:r>
              <a:rPr lang="en-US" sz="4800" b="1" dirty="0">
                <a:solidFill>
                  <a:srgbClr val="000000"/>
                </a:solidFill>
                <a:latin typeface="Bernard MT Condensed" panose="02050806060905020404" pitchFamily="18" charset="77"/>
              </a:rPr>
              <a:t>Attendance </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1253991-5BE6-8746-94BD-8CB690DE5942}"/>
              </a:ext>
            </a:extLst>
          </p:cNvPr>
          <p:cNvPicPr>
            <a:picLocks noChangeAspect="1"/>
          </p:cNvPicPr>
          <p:nvPr/>
        </p:nvPicPr>
        <p:blipFill>
          <a:blip r:embed="rId3"/>
          <a:stretch>
            <a:fillRect/>
          </a:stretch>
        </p:blipFill>
        <p:spPr>
          <a:xfrm>
            <a:off x="429349" y="2583147"/>
            <a:ext cx="3661831" cy="1711905"/>
          </a:xfrm>
          <a:prstGeom prst="rect">
            <a:avLst/>
          </a:prstGeom>
        </p:spPr>
      </p:pic>
      <p:sp>
        <p:nvSpPr>
          <p:cNvPr id="3" name="Content Placeholder 2">
            <a:extLst>
              <a:ext uri="{FF2B5EF4-FFF2-40B4-BE49-F238E27FC236}">
                <a16:creationId xmlns:a16="http://schemas.microsoft.com/office/drawing/2014/main" id="{4323C159-0EFB-7A49-8569-B07CC0E062C2}"/>
              </a:ext>
            </a:extLst>
          </p:cNvPr>
          <p:cNvSpPr>
            <a:spLocks noGrp="1"/>
          </p:cNvSpPr>
          <p:nvPr>
            <p:ph idx="1"/>
          </p:nvPr>
        </p:nvSpPr>
        <p:spPr>
          <a:xfrm>
            <a:off x="6090574" y="2421682"/>
            <a:ext cx="4977578" cy="3639289"/>
          </a:xfrm>
        </p:spPr>
        <p:txBody>
          <a:bodyPr anchor="ctr">
            <a:normAutofit/>
          </a:bodyPr>
          <a:lstStyle/>
          <a:p>
            <a:r>
              <a:rPr lang="en-US" sz="2000" dirty="0">
                <a:solidFill>
                  <a:srgbClr val="000000"/>
                </a:solidFill>
              </a:rPr>
              <a:t>Students are tardy after 8:15 and will need to get a tardy slip from the office. </a:t>
            </a:r>
          </a:p>
          <a:p>
            <a:r>
              <a:rPr lang="en-US" sz="2000" dirty="0">
                <a:solidFill>
                  <a:srgbClr val="000000"/>
                </a:solidFill>
              </a:rPr>
              <a:t>Parents should keep doctor/dental notes for their record. </a:t>
            </a:r>
          </a:p>
          <a:p>
            <a:r>
              <a:rPr lang="en-US" sz="2000" dirty="0">
                <a:solidFill>
                  <a:srgbClr val="000000"/>
                </a:solidFill>
              </a:rPr>
              <a:t>After a student has accumulated more than 10 days of absences, </a:t>
            </a:r>
            <a:r>
              <a:rPr lang="en-US" sz="2000" dirty="0" err="1">
                <a:solidFill>
                  <a:srgbClr val="000000"/>
                </a:solidFill>
              </a:rPr>
              <a:t>tardies</a:t>
            </a:r>
            <a:r>
              <a:rPr lang="en-US" sz="2000" dirty="0">
                <a:solidFill>
                  <a:srgbClr val="000000"/>
                </a:solidFill>
              </a:rPr>
              <a:t>, or early checkouts, the parents will be asked to submit doctor or dentist notes. </a:t>
            </a:r>
          </a:p>
          <a:p>
            <a:r>
              <a:rPr lang="en-US" sz="2000" dirty="0">
                <a:solidFill>
                  <a:srgbClr val="000000"/>
                </a:solidFill>
              </a:rPr>
              <a:t>Page 2 of the agenda</a:t>
            </a:r>
          </a:p>
        </p:txBody>
      </p:sp>
    </p:spTree>
    <p:extLst>
      <p:ext uri="{BB962C8B-B14F-4D97-AF65-F5344CB8AC3E}">
        <p14:creationId xmlns:p14="http://schemas.microsoft.com/office/powerpoint/2010/main" val="40041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1E4B9-2BC8-874A-A3F2-281548C473A8}"/>
              </a:ext>
            </a:extLst>
          </p:cNvPr>
          <p:cNvSpPr>
            <a:spLocks noGrp="1"/>
          </p:cNvSpPr>
          <p:nvPr>
            <p:ph type="title"/>
          </p:nvPr>
        </p:nvSpPr>
        <p:spPr>
          <a:xfrm>
            <a:off x="821516" y="640263"/>
            <a:ext cx="6204984" cy="1344975"/>
          </a:xfrm>
        </p:spPr>
        <p:txBody>
          <a:bodyPr>
            <a:normAutofit/>
          </a:bodyPr>
          <a:lstStyle/>
          <a:p>
            <a:r>
              <a:rPr lang="en-US" sz="4000"/>
              <a:t>Grading System</a:t>
            </a:r>
          </a:p>
        </p:txBody>
      </p:sp>
      <p:sp>
        <p:nvSpPr>
          <p:cNvPr id="3" name="Content Placeholder 2">
            <a:extLst>
              <a:ext uri="{FF2B5EF4-FFF2-40B4-BE49-F238E27FC236}">
                <a16:creationId xmlns:a16="http://schemas.microsoft.com/office/drawing/2014/main" id="{7270E143-1887-0F44-B121-77D87AD89099}"/>
              </a:ext>
            </a:extLst>
          </p:cNvPr>
          <p:cNvSpPr>
            <a:spLocks noGrp="1"/>
          </p:cNvSpPr>
          <p:nvPr>
            <p:ph idx="1"/>
          </p:nvPr>
        </p:nvSpPr>
        <p:spPr>
          <a:xfrm>
            <a:off x="821515" y="2121762"/>
            <a:ext cx="6204984" cy="3626917"/>
          </a:xfrm>
        </p:spPr>
        <p:txBody>
          <a:bodyPr>
            <a:normAutofit/>
          </a:bodyPr>
          <a:lstStyle/>
          <a:p>
            <a:r>
              <a:rPr lang="en-US" sz="2400" dirty="0"/>
              <a:t>We use a standards based  grading system in grades K-6th. </a:t>
            </a:r>
          </a:p>
          <a:p>
            <a:r>
              <a:rPr lang="en-US" sz="2400" dirty="0"/>
              <a:t>Student Portfolios will be sent home every two weeks beginning Aug. 27</a:t>
            </a:r>
            <a:r>
              <a:rPr lang="en-US" sz="2400" baseline="30000" dirty="0"/>
              <a:t>th</a:t>
            </a:r>
            <a:r>
              <a:rPr lang="en-US" sz="2400" dirty="0"/>
              <a:t>. Please sign and return the portfolio as it comes home. </a:t>
            </a:r>
          </a:p>
          <a:p>
            <a:r>
              <a:rPr lang="en-US" sz="2400" dirty="0"/>
              <a:t>Please remember that a level 4 does not mean a grade of A. The levels of 4,3,2,1 are a student’s level of performance for a specific skill within the 9 weeks. </a:t>
            </a:r>
            <a:endParaRPr lang="en-US" sz="1800" dirty="0"/>
          </a:p>
        </p:txBody>
      </p:sp>
      <p:pic>
        <p:nvPicPr>
          <p:cNvPr id="4" name="Picture 3">
            <a:extLst>
              <a:ext uri="{FF2B5EF4-FFF2-40B4-BE49-F238E27FC236}">
                <a16:creationId xmlns:a16="http://schemas.microsoft.com/office/drawing/2014/main" id="{2D9BBF8E-5A3D-EC4B-B6DC-C9E1C9D24C90}"/>
              </a:ext>
            </a:extLst>
          </p:cNvPr>
          <p:cNvPicPr>
            <a:picLocks noChangeAspect="1"/>
          </p:cNvPicPr>
          <p:nvPr/>
        </p:nvPicPr>
        <p:blipFill rotWithShape="1">
          <a:blip r:embed="rId2"/>
          <a:srcRect t="6978" r="-1" b="11817"/>
          <a:stretch/>
        </p:blipFill>
        <p:spPr>
          <a:xfrm>
            <a:off x="7886566" y="306909"/>
            <a:ext cx="3928379" cy="22860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6FCBA0B4-E670-F149-B857-F38FA37B9502}"/>
              </a:ext>
            </a:extLst>
          </p:cNvPr>
          <p:cNvPicPr>
            <a:picLocks noChangeAspect="1"/>
          </p:cNvPicPr>
          <p:nvPr/>
        </p:nvPicPr>
        <p:blipFill>
          <a:blip r:embed="rId3"/>
          <a:stretch>
            <a:fillRect/>
          </a:stretch>
        </p:blipFill>
        <p:spPr>
          <a:xfrm>
            <a:off x="8473977" y="2828925"/>
            <a:ext cx="2753557" cy="3388994"/>
          </a:xfrm>
          <a:prstGeom prst="rect">
            <a:avLst/>
          </a:prstGeom>
        </p:spPr>
      </p:pic>
    </p:spTree>
    <p:extLst>
      <p:ext uri="{BB962C8B-B14F-4D97-AF65-F5344CB8AC3E}">
        <p14:creationId xmlns:p14="http://schemas.microsoft.com/office/powerpoint/2010/main" val="186126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51DE6CC-5F0C-4E47-AE5A-F378723FA167}"/>
              </a:ext>
            </a:extLst>
          </p:cNvPr>
          <p:cNvSpPr>
            <a:spLocks noGrp="1"/>
          </p:cNvSpPr>
          <p:nvPr>
            <p:ph type="title"/>
          </p:nvPr>
        </p:nvSpPr>
        <p:spPr>
          <a:xfrm>
            <a:off x="6094105" y="802955"/>
            <a:ext cx="4977976" cy="1455996"/>
          </a:xfrm>
        </p:spPr>
        <p:txBody>
          <a:bodyPr>
            <a:normAutofit/>
          </a:bodyPr>
          <a:lstStyle/>
          <a:p>
            <a:r>
              <a:rPr lang="en-US" sz="4000">
                <a:solidFill>
                  <a:srgbClr val="000000"/>
                </a:solidFill>
              </a:rPr>
              <a:t>Canvas and SeeSaw</a:t>
            </a:r>
          </a:p>
        </p:txBody>
      </p:sp>
      <p:sp>
        <p:nvSpPr>
          <p:cNvPr id="14"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669C3669-E0A4-F34B-BDE1-2302B6908FC7}"/>
              </a:ext>
            </a:extLst>
          </p:cNvPr>
          <p:cNvPicPr>
            <a:picLocks noChangeAspect="1"/>
          </p:cNvPicPr>
          <p:nvPr/>
        </p:nvPicPr>
        <p:blipFill>
          <a:blip r:embed="rId3"/>
          <a:stretch>
            <a:fillRect/>
          </a:stretch>
        </p:blipFill>
        <p:spPr>
          <a:xfrm>
            <a:off x="2497274" y="213398"/>
            <a:ext cx="2421134" cy="1360715"/>
          </a:xfrm>
          <a:prstGeom prst="rect">
            <a:avLst/>
          </a:prstGeom>
        </p:spPr>
      </p:pic>
      <p:sp>
        <p:nvSpPr>
          <p:cNvPr id="16"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2F6350A-0D98-334D-95B6-E101337FA8F4}"/>
              </a:ext>
            </a:extLst>
          </p:cNvPr>
          <p:cNvPicPr>
            <a:picLocks noChangeAspect="1"/>
          </p:cNvPicPr>
          <p:nvPr/>
        </p:nvPicPr>
        <p:blipFill>
          <a:blip r:embed="rId4"/>
          <a:stretch>
            <a:fillRect/>
          </a:stretch>
        </p:blipFill>
        <p:spPr>
          <a:xfrm>
            <a:off x="866070" y="3875314"/>
            <a:ext cx="2670429" cy="2670429"/>
          </a:xfrm>
          <a:prstGeom prst="rect">
            <a:avLst/>
          </a:prstGeom>
        </p:spPr>
      </p:pic>
      <p:sp>
        <p:nvSpPr>
          <p:cNvPr id="3" name="Content Placeholder 2">
            <a:extLst>
              <a:ext uri="{FF2B5EF4-FFF2-40B4-BE49-F238E27FC236}">
                <a16:creationId xmlns:a16="http://schemas.microsoft.com/office/drawing/2014/main" id="{99703312-BC1C-9B44-A811-38D392B5F721}"/>
              </a:ext>
            </a:extLst>
          </p:cNvPr>
          <p:cNvSpPr>
            <a:spLocks noGrp="1"/>
          </p:cNvSpPr>
          <p:nvPr>
            <p:ph idx="1"/>
          </p:nvPr>
        </p:nvSpPr>
        <p:spPr>
          <a:xfrm>
            <a:off x="6090574" y="2421682"/>
            <a:ext cx="4977578" cy="3639289"/>
          </a:xfrm>
        </p:spPr>
        <p:txBody>
          <a:bodyPr anchor="ctr">
            <a:normAutofit/>
          </a:bodyPr>
          <a:lstStyle/>
          <a:p>
            <a:r>
              <a:rPr lang="en-US" sz="2000" dirty="0">
                <a:solidFill>
                  <a:srgbClr val="000000"/>
                </a:solidFill>
              </a:rPr>
              <a:t>We will be using Canvas and </a:t>
            </a:r>
            <a:r>
              <a:rPr lang="en-US" sz="2000" dirty="0" err="1">
                <a:solidFill>
                  <a:srgbClr val="000000"/>
                </a:solidFill>
              </a:rPr>
              <a:t>SeeSaw</a:t>
            </a:r>
            <a:r>
              <a:rPr lang="en-US" sz="2000" dirty="0">
                <a:solidFill>
                  <a:srgbClr val="000000"/>
                </a:solidFill>
              </a:rPr>
              <a:t> as our online platform for classwork assignments, activities, and formatives. </a:t>
            </a:r>
          </a:p>
          <a:p>
            <a:r>
              <a:rPr lang="en-US" sz="2000" dirty="0">
                <a:solidFill>
                  <a:srgbClr val="000000"/>
                </a:solidFill>
              </a:rPr>
              <a:t>Most summative test will be administered on paper. </a:t>
            </a:r>
          </a:p>
          <a:p>
            <a:r>
              <a:rPr lang="en-US" sz="2000" dirty="0">
                <a:solidFill>
                  <a:srgbClr val="000000"/>
                </a:solidFill>
              </a:rPr>
              <a:t>Please sign up for Seesaw with the QR code sent home at orientation. </a:t>
            </a:r>
          </a:p>
          <a:p>
            <a:endParaRPr lang="en-US" sz="2000" dirty="0">
              <a:solidFill>
                <a:srgbClr val="000000"/>
              </a:solidFill>
            </a:endParaRPr>
          </a:p>
        </p:txBody>
      </p:sp>
    </p:spTree>
    <p:extLst>
      <p:ext uri="{BB962C8B-B14F-4D97-AF65-F5344CB8AC3E}">
        <p14:creationId xmlns:p14="http://schemas.microsoft.com/office/powerpoint/2010/main" val="412657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14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E50AA5-FE99-594B-87C3-B09875E33000}"/>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latin typeface="Bernard MT Condensed" panose="02050806060905020404" pitchFamily="18" charset="77"/>
              </a:rPr>
              <a:t>At Home Practice </a:t>
            </a:r>
          </a:p>
        </p:txBody>
      </p:sp>
      <p:pic>
        <p:nvPicPr>
          <p:cNvPr id="5" name="Picture 4">
            <a:extLst>
              <a:ext uri="{FF2B5EF4-FFF2-40B4-BE49-F238E27FC236}">
                <a16:creationId xmlns:a16="http://schemas.microsoft.com/office/drawing/2014/main" id="{EC01A87F-0BB2-8840-99CC-289BA345F4E5}"/>
              </a:ext>
            </a:extLst>
          </p:cNvPr>
          <p:cNvPicPr>
            <a:picLocks noChangeAspect="1"/>
          </p:cNvPicPr>
          <p:nvPr/>
        </p:nvPicPr>
        <p:blipFill rotWithShape="1">
          <a:blip r:embed="rId2"/>
          <a:srcRect b="17076"/>
          <a:stretch/>
        </p:blipFill>
        <p:spPr>
          <a:xfrm>
            <a:off x="327547" y="232304"/>
            <a:ext cx="7058306" cy="419571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014DBE-B858-C649-88F6-47F676421E4A}"/>
              </a:ext>
            </a:extLst>
          </p:cNvPr>
          <p:cNvSpPr>
            <a:spLocks noGrp="1"/>
          </p:cNvSpPr>
          <p:nvPr>
            <p:ph idx="1"/>
          </p:nvPr>
        </p:nvSpPr>
        <p:spPr>
          <a:xfrm>
            <a:off x="8029319" y="917725"/>
            <a:ext cx="3424739" cy="4852362"/>
          </a:xfrm>
        </p:spPr>
        <p:txBody>
          <a:bodyPr anchor="ctr">
            <a:noAutofit/>
          </a:bodyPr>
          <a:lstStyle/>
          <a:p>
            <a:r>
              <a:rPr lang="en-US" sz="2400" dirty="0">
                <a:solidFill>
                  <a:srgbClr val="FFFFFF"/>
                </a:solidFill>
              </a:rPr>
              <a:t>At Home Practice: Read for 20 minutes and study spelling words as needed. (Spelling City)</a:t>
            </a:r>
          </a:p>
          <a:p>
            <a:r>
              <a:rPr lang="en-US" sz="2400" dirty="0">
                <a:solidFill>
                  <a:srgbClr val="FFFFFF"/>
                </a:solidFill>
              </a:rPr>
              <a:t>Math: Will be written in the agenda; please review the assignment with your child. Continue to study Multiplication and Division Fluency</a:t>
            </a:r>
          </a:p>
          <a:p>
            <a:r>
              <a:rPr lang="en-US" sz="2400" dirty="0"/>
              <a:t>Other practice will be assigned as needed.</a:t>
            </a:r>
          </a:p>
          <a:p>
            <a:r>
              <a:rPr lang="en-US" sz="2400" dirty="0"/>
              <a:t>Page 3 of the agenda</a:t>
            </a:r>
          </a:p>
        </p:txBody>
      </p:sp>
    </p:spTree>
    <p:extLst>
      <p:ext uri="{BB962C8B-B14F-4D97-AF65-F5344CB8AC3E}">
        <p14:creationId xmlns:p14="http://schemas.microsoft.com/office/powerpoint/2010/main" val="207155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668BA-3509-7C42-A613-54137E7C9F5A}"/>
              </a:ext>
            </a:extLst>
          </p:cNvPr>
          <p:cNvSpPr>
            <a:spLocks noGrp="1"/>
          </p:cNvSpPr>
          <p:nvPr>
            <p:ph type="title"/>
          </p:nvPr>
        </p:nvSpPr>
        <p:spPr>
          <a:xfrm>
            <a:off x="6094105" y="802955"/>
            <a:ext cx="4977976" cy="1454051"/>
          </a:xfrm>
        </p:spPr>
        <p:txBody>
          <a:bodyPr>
            <a:normAutofit/>
          </a:bodyPr>
          <a:lstStyle/>
          <a:p>
            <a:r>
              <a:rPr lang="en-US">
                <a:solidFill>
                  <a:srgbClr val="000000"/>
                </a:solidFill>
                <a:latin typeface="Bernard MT Condensed" panose="02050806060905020404" pitchFamily="18" charset="77"/>
              </a:rPr>
              <a:t>Behavior</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2C597E77-89F6-7B48-B2C6-54E53601DC56}"/>
              </a:ext>
            </a:extLst>
          </p:cNvPr>
          <p:cNvPicPr>
            <a:picLocks noChangeAspect="1"/>
          </p:cNvPicPr>
          <p:nvPr/>
        </p:nvPicPr>
        <p:blipFill>
          <a:blip r:embed="rId3"/>
          <a:stretch>
            <a:fillRect/>
          </a:stretch>
        </p:blipFill>
        <p:spPr>
          <a:xfrm>
            <a:off x="429349" y="2523642"/>
            <a:ext cx="3661831" cy="1830915"/>
          </a:xfrm>
          <a:prstGeom prst="rect">
            <a:avLst/>
          </a:prstGeom>
        </p:spPr>
      </p:pic>
      <p:sp>
        <p:nvSpPr>
          <p:cNvPr id="3" name="Content Placeholder 2">
            <a:extLst>
              <a:ext uri="{FF2B5EF4-FFF2-40B4-BE49-F238E27FC236}">
                <a16:creationId xmlns:a16="http://schemas.microsoft.com/office/drawing/2014/main" id="{FC58C285-F6FB-F54D-8304-2A7B795CC82B}"/>
              </a:ext>
            </a:extLst>
          </p:cNvPr>
          <p:cNvSpPr>
            <a:spLocks noGrp="1"/>
          </p:cNvSpPr>
          <p:nvPr>
            <p:ph idx="1"/>
          </p:nvPr>
        </p:nvSpPr>
        <p:spPr>
          <a:xfrm>
            <a:off x="6090573" y="1885950"/>
            <a:ext cx="5614875" cy="4175021"/>
          </a:xfrm>
        </p:spPr>
        <p:txBody>
          <a:bodyPr anchor="ctr">
            <a:normAutofit/>
          </a:bodyPr>
          <a:lstStyle/>
          <a:p>
            <a:r>
              <a:rPr lang="en-US" sz="1300" dirty="0">
                <a:solidFill>
                  <a:srgbClr val="000000"/>
                </a:solidFill>
              </a:rPr>
              <a:t>The Student Contract is located on page 4 of the agenda. </a:t>
            </a:r>
          </a:p>
          <a:p>
            <a:r>
              <a:rPr lang="en-US" sz="1300" dirty="0">
                <a:solidFill>
                  <a:srgbClr val="000000"/>
                </a:solidFill>
              </a:rPr>
              <a:t>Classrooms may earn Paw- Print Parties. When classes get caught being good they earn a Paw Print. The classroom teacher will track the rewards in class. Once 25 Paw-Prints have been earned a celebration will take place. (Let your child’s teacher know if you would like to help donate to the Paw- </a:t>
            </a:r>
            <a:r>
              <a:rPr lang="en-US" sz="1300">
                <a:solidFill>
                  <a:srgbClr val="000000"/>
                </a:solidFill>
              </a:rPr>
              <a:t>Print celebrations).</a:t>
            </a:r>
            <a:endParaRPr lang="en-US" sz="1300" dirty="0">
              <a:solidFill>
                <a:srgbClr val="000000"/>
              </a:solidFill>
            </a:endParaRPr>
          </a:p>
          <a:p>
            <a:r>
              <a:rPr lang="en-US" sz="1300" dirty="0">
                <a:solidFill>
                  <a:srgbClr val="000000"/>
                </a:solidFill>
              </a:rPr>
              <a:t>Teachers may also have their own positive behavior system that they use in the classroom (Ex: Class </a:t>
            </a:r>
            <a:r>
              <a:rPr lang="en-US" sz="1300" dirty="0" err="1">
                <a:solidFill>
                  <a:srgbClr val="000000"/>
                </a:solidFill>
              </a:rPr>
              <a:t>DoJo</a:t>
            </a:r>
            <a:r>
              <a:rPr lang="en-US" sz="1300" dirty="0">
                <a:solidFill>
                  <a:srgbClr val="000000"/>
                </a:solidFill>
              </a:rPr>
              <a:t> points or tickets). </a:t>
            </a:r>
          </a:p>
          <a:p>
            <a:r>
              <a:rPr lang="en-US" sz="1300" dirty="0">
                <a:solidFill>
                  <a:srgbClr val="000000"/>
                </a:solidFill>
              </a:rPr>
              <a:t>Grade Level Wide: Students could receive Incident reports (warning), Minor Infractions (repeated offense), Major Infractions.</a:t>
            </a:r>
          </a:p>
          <a:p>
            <a:r>
              <a:rPr lang="en-US" sz="1300" dirty="0">
                <a:solidFill>
                  <a:srgbClr val="000000"/>
                </a:solidFill>
              </a:rPr>
              <a:t>Infractions and Office Referrals will be sent to you electronically. Look for “Paw-</a:t>
            </a:r>
            <a:r>
              <a:rPr lang="en-US" sz="1300" dirty="0" err="1">
                <a:solidFill>
                  <a:srgbClr val="000000"/>
                </a:solidFill>
              </a:rPr>
              <a:t>sitive</a:t>
            </a:r>
            <a:r>
              <a:rPr lang="en-US" sz="1300" dirty="0">
                <a:solidFill>
                  <a:srgbClr val="000000"/>
                </a:solidFill>
              </a:rPr>
              <a:t>” Behavior Referrals, which will also be sent electronically.</a:t>
            </a:r>
          </a:p>
        </p:txBody>
      </p:sp>
    </p:spTree>
    <p:extLst>
      <p:ext uri="{BB962C8B-B14F-4D97-AF65-F5344CB8AC3E}">
        <p14:creationId xmlns:p14="http://schemas.microsoft.com/office/powerpoint/2010/main" val="121925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FE6E60-1456-F74F-986E-CC8643314464}"/>
              </a:ext>
            </a:extLst>
          </p:cNvPr>
          <p:cNvPicPr>
            <a:picLocks noChangeAspect="1"/>
          </p:cNvPicPr>
          <p:nvPr/>
        </p:nvPicPr>
        <p:blipFill rotWithShape="1">
          <a:blip r:embed="rId2"/>
          <a:srcRect t="9165" b="8418"/>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7B6BE8F-16EB-8E47-BF83-143917577241}"/>
              </a:ext>
            </a:extLst>
          </p:cNvPr>
          <p:cNvSpPr>
            <a:spLocks noGrp="1"/>
          </p:cNvSpPr>
          <p:nvPr>
            <p:ph type="title"/>
          </p:nvPr>
        </p:nvSpPr>
        <p:spPr>
          <a:xfrm>
            <a:off x="709448" y="1913950"/>
            <a:ext cx="4204137" cy="1342754"/>
          </a:xfrm>
        </p:spPr>
        <p:txBody>
          <a:bodyPr>
            <a:normAutofit/>
          </a:bodyPr>
          <a:lstStyle/>
          <a:p>
            <a:pPr algn="ctr"/>
            <a:r>
              <a:rPr lang="en-US" sz="3600"/>
              <a:t>Communication</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6BB0F7-D9EC-044C-BBB5-89AD144CFE18}"/>
              </a:ext>
            </a:extLst>
          </p:cNvPr>
          <p:cNvSpPr>
            <a:spLocks noGrp="1"/>
          </p:cNvSpPr>
          <p:nvPr>
            <p:ph idx="1"/>
          </p:nvPr>
        </p:nvSpPr>
        <p:spPr>
          <a:xfrm>
            <a:off x="525516" y="3417573"/>
            <a:ext cx="4593021" cy="2619839"/>
          </a:xfrm>
        </p:spPr>
        <p:txBody>
          <a:bodyPr anchor="ctr">
            <a:normAutofit/>
          </a:bodyPr>
          <a:lstStyle/>
          <a:p>
            <a:r>
              <a:rPr lang="en-US" sz="1800" dirty="0"/>
              <a:t>Agendas</a:t>
            </a:r>
          </a:p>
          <a:p>
            <a:r>
              <a:rPr lang="en-US" sz="1800" dirty="0"/>
              <a:t>Email</a:t>
            </a:r>
          </a:p>
          <a:p>
            <a:r>
              <a:rPr lang="en-US" sz="1800" dirty="0"/>
              <a:t>Phone Calls</a:t>
            </a:r>
          </a:p>
          <a:p>
            <a:r>
              <a:rPr lang="en-US" sz="1800" dirty="0"/>
              <a:t>Seesaw</a:t>
            </a:r>
          </a:p>
          <a:p>
            <a:r>
              <a:rPr lang="en-US" sz="1800" dirty="0"/>
              <a:t>Conferences</a:t>
            </a:r>
          </a:p>
          <a:p>
            <a:r>
              <a:rPr lang="en-US" sz="1800" dirty="0"/>
              <a:t>Class Dojo</a:t>
            </a:r>
          </a:p>
          <a:p>
            <a:r>
              <a:rPr lang="en-US" sz="1800" dirty="0"/>
              <a:t>Page 4 of the agenda</a:t>
            </a:r>
          </a:p>
        </p:txBody>
      </p:sp>
    </p:spTree>
    <p:extLst>
      <p:ext uri="{BB962C8B-B14F-4D97-AF65-F5344CB8AC3E}">
        <p14:creationId xmlns:p14="http://schemas.microsoft.com/office/powerpoint/2010/main" val="2395256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2711-A09B-A246-BDEC-0A7B664FC71A}"/>
              </a:ext>
            </a:extLst>
          </p:cNvPr>
          <p:cNvSpPr>
            <a:spLocks noGrp="1"/>
          </p:cNvSpPr>
          <p:nvPr>
            <p:ph type="title"/>
          </p:nvPr>
        </p:nvSpPr>
        <p:spPr>
          <a:xfrm>
            <a:off x="1136428" y="627564"/>
            <a:ext cx="7474172" cy="1325563"/>
          </a:xfrm>
        </p:spPr>
        <p:txBody>
          <a:bodyPr>
            <a:normAutofit/>
          </a:bodyPr>
          <a:lstStyle/>
          <a:p>
            <a:r>
              <a:rPr lang="en-US" dirty="0"/>
              <a:t>Dress Code</a:t>
            </a:r>
          </a:p>
        </p:txBody>
      </p:sp>
      <p:sp>
        <p:nvSpPr>
          <p:cNvPr id="3" name="Content Placeholder 2">
            <a:extLst>
              <a:ext uri="{FF2B5EF4-FFF2-40B4-BE49-F238E27FC236}">
                <a16:creationId xmlns:a16="http://schemas.microsoft.com/office/drawing/2014/main" id="{5B7020C6-42E2-C140-84C4-8C6094B715D7}"/>
              </a:ext>
            </a:extLst>
          </p:cNvPr>
          <p:cNvSpPr>
            <a:spLocks noGrp="1"/>
          </p:cNvSpPr>
          <p:nvPr>
            <p:ph idx="1"/>
          </p:nvPr>
        </p:nvSpPr>
        <p:spPr>
          <a:xfrm>
            <a:off x="1136429" y="2278173"/>
            <a:ext cx="6467867" cy="3450613"/>
          </a:xfrm>
        </p:spPr>
        <p:txBody>
          <a:bodyPr anchor="ctr">
            <a:normAutofit/>
          </a:bodyPr>
          <a:lstStyle/>
          <a:p>
            <a:r>
              <a:rPr lang="en-US" sz="1900" dirty="0"/>
              <a:t>Students need to obey the dress code each day, including wearing a belt if bottoms have belt loops.</a:t>
            </a:r>
          </a:p>
          <a:p>
            <a:r>
              <a:rPr lang="en-US" sz="1900" dirty="0"/>
              <a:t>Jackets must be solid navy blue, and please write the child’s name on the tag.</a:t>
            </a:r>
          </a:p>
          <a:p>
            <a:r>
              <a:rPr lang="en-US" sz="1900" dirty="0"/>
              <a:t>Long sleeved shirts worn under polos must be solid white or gray.</a:t>
            </a:r>
          </a:p>
          <a:p>
            <a:r>
              <a:rPr lang="en-US" sz="1900" dirty="0"/>
              <a:t>Legging colors are solid white, black, or gray.</a:t>
            </a:r>
          </a:p>
          <a:p>
            <a:r>
              <a:rPr lang="en-US" sz="1900" dirty="0"/>
              <a:t>Jeans must be plain and free of rips. </a:t>
            </a:r>
          </a:p>
          <a:p>
            <a:r>
              <a:rPr lang="en-US" sz="1900" dirty="0"/>
              <a:t>Pages 5 and 6 of the agenda</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C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218617-1431-6440-BA2C-E00377B89E36}"/>
              </a:ext>
            </a:extLst>
          </p:cNvPr>
          <p:cNvPicPr>
            <a:picLocks noChangeAspect="1"/>
          </p:cNvPicPr>
          <p:nvPr/>
        </p:nvPicPr>
        <p:blipFill rotWithShape="1">
          <a:blip r:embed="rId2">
            <a:alphaModFix/>
          </a:blip>
          <a:srcRect r="-2" b="159"/>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1030068489"/>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2</TotalTime>
  <Words>1109</Words>
  <Application>Microsoft Macintosh PowerPoint</Application>
  <PresentationFormat>Widescreen</PresentationFormat>
  <Paragraphs>105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Bernard MT Condensed</vt:lpstr>
      <vt:lpstr>Calibri</vt:lpstr>
      <vt:lpstr>Calibri Light</vt:lpstr>
      <vt:lpstr>Office Theme</vt:lpstr>
      <vt:lpstr>Welcome Back to School </vt:lpstr>
      <vt:lpstr>Mission</vt:lpstr>
      <vt:lpstr>Attendance </vt:lpstr>
      <vt:lpstr>Grading System</vt:lpstr>
      <vt:lpstr>Canvas and SeeSaw</vt:lpstr>
      <vt:lpstr>At Home Practice </vt:lpstr>
      <vt:lpstr>Behavior</vt:lpstr>
      <vt:lpstr>Communication</vt:lpstr>
      <vt:lpstr>Dress Code</vt:lpstr>
      <vt:lpstr>Birthdays</vt:lpstr>
      <vt:lpstr>Reading</vt:lpstr>
      <vt:lpstr>AR Goals</vt:lpstr>
      <vt:lpstr>Writing</vt:lpstr>
      <vt:lpstr>Social Studies</vt:lpstr>
      <vt:lpstr>Math </vt:lpstr>
      <vt:lpstr>Science</vt:lpstr>
      <vt:lpstr>Music</vt:lpstr>
      <vt:lpstr>Field Trips</vt:lpstr>
      <vt:lpstr>4th Grade Website </vt:lpstr>
      <vt:lpstr>Fundraisers</vt:lpstr>
      <vt:lpstr>Volunteer  And  PTO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to School </dc:title>
  <dc:creator>Microsoft Office User</dc:creator>
  <cp:lastModifiedBy>Microsoft Office User</cp:lastModifiedBy>
  <cp:revision>1</cp:revision>
  <dcterms:created xsi:type="dcterms:W3CDTF">2019-08-17T12:47:58Z</dcterms:created>
  <dcterms:modified xsi:type="dcterms:W3CDTF">2019-08-17T12:50:00Z</dcterms:modified>
</cp:coreProperties>
</file>